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5"/>
  </p:notesMasterIdLst>
  <p:handoutMasterIdLst>
    <p:handoutMasterId r:id="rId16"/>
  </p:handoutMasterIdLst>
  <p:sldIdLst>
    <p:sldId id="256" r:id="rId2"/>
    <p:sldId id="283" r:id="rId3"/>
    <p:sldId id="285" r:id="rId4"/>
    <p:sldId id="297" r:id="rId5"/>
    <p:sldId id="294" r:id="rId6"/>
    <p:sldId id="286" r:id="rId7"/>
    <p:sldId id="287" r:id="rId8"/>
    <p:sldId id="288" r:id="rId9"/>
    <p:sldId id="289" r:id="rId10"/>
    <p:sldId id="292" r:id="rId11"/>
    <p:sldId id="293" r:id="rId12"/>
    <p:sldId id="295" r:id="rId13"/>
    <p:sldId id="29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0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0418" autoAdjust="0"/>
  </p:normalViewPr>
  <p:slideViewPr>
    <p:cSldViewPr snapToGrid="0">
      <p:cViewPr varScale="1">
        <p:scale>
          <a:sx n="77" d="100"/>
          <a:sy n="77" d="100"/>
        </p:scale>
        <p:origin x="1776" y="96"/>
      </p:cViewPr>
      <p:guideLst/>
    </p:cSldViewPr>
  </p:slideViewPr>
  <p:notesTextViewPr>
    <p:cViewPr>
      <p:scale>
        <a:sx n="1" d="1"/>
        <a:sy n="1" d="1"/>
      </p:scale>
      <p:origin x="0" y="0"/>
    </p:cViewPr>
  </p:notesTextViewPr>
  <p:notesViewPr>
    <p:cSldViewPr snapToGrid="0">
      <p:cViewPr varScale="1">
        <p:scale>
          <a:sx n="85" d="100"/>
          <a:sy n="85" d="100"/>
        </p:scale>
        <p:origin x="380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96F765-6535-4596-9643-1657430FC0CE}" type="datetimeFigureOut">
              <a:rPr lang="en-US" smtClean="0"/>
              <a:t>2/10/2022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382DF-3561-4DDE-AC34-E385D77B191C}" type="slidenum">
              <a:rPr lang="en-US" smtClean="0"/>
              <a:t>‹#›</a:t>
            </a:fld>
            <a:endParaRPr lang="en-US"/>
          </a:p>
        </p:txBody>
      </p:sp>
    </p:spTree>
    <p:extLst>
      <p:ext uri="{BB962C8B-B14F-4D97-AF65-F5344CB8AC3E}">
        <p14:creationId xmlns:p14="http://schemas.microsoft.com/office/powerpoint/2010/main" val="3816468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893BC-8962-4621-BAAC-F452A91E2988}"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6A240D-6D02-4CD7-B466-0B9A6F0D93F9}" type="slidenum">
              <a:rPr lang="en-US" smtClean="0"/>
              <a:t>‹#›</a:t>
            </a:fld>
            <a:endParaRPr lang="en-US"/>
          </a:p>
        </p:txBody>
      </p:sp>
    </p:spTree>
    <p:extLst>
      <p:ext uri="{BB962C8B-B14F-4D97-AF65-F5344CB8AC3E}">
        <p14:creationId xmlns:p14="http://schemas.microsoft.com/office/powerpoint/2010/main" val="840680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learn on how to build simple</a:t>
            </a:r>
            <a:r>
              <a:rPr lang="en-US" baseline="0" dirty="0" smtClean="0"/>
              <a:t> CNN architecture for a fabric defect detection, a simple activity has been prepared.</a:t>
            </a:r>
            <a:endParaRPr lang="en-US" dirty="0"/>
          </a:p>
        </p:txBody>
      </p:sp>
      <p:sp>
        <p:nvSpPr>
          <p:cNvPr id="4" name="Slide Number Placeholder 3"/>
          <p:cNvSpPr>
            <a:spLocks noGrp="1"/>
          </p:cNvSpPr>
          <p:nvPr>
            <p:ph type="sldNum" sz="quarter" idx="10"/>
          </p:nvPr>
        </p:nvSpPr>
        <p:spPr/>
        <p:txBody>
          <a:bodyPr/>
          <a:lstStyle/>
          <a:p>
            <a:fld id="{FA6A240D-6D02-4CD7-B466-0B9A6F0D93F9}" type="slidenum">
              <a:rPr lang="en-US" smtClean="0"/>
              <a:t>1</a:t>
            </a:fld>
            <a:endParaRPr lang="en-US"/>
          </a:p>
        </p:txBody>
      </p:sp>
    </p:spTree>
    <p:extLst>
      <p:ext uri="{BB962C8B-B14F-4D97-AF65-F5344CB8AC3E}">
        <p14:creationId xmlns:p14="http://schemas.microsoft.com/office/powerpoint/2010/main" val="4056236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5:</a:t>
            </a:r>
            <a:r>
              <a:rPr lang="en-US" baseline="0" dirty="0" smtClean="0"/>
              <a:t> F1 scores calculation in multiple threshold values.</a:t>
            </a:r>
          </a:p>
          <a:p>
            <a:endParaRPr lang="en-US" baseline="0" dirty="0" smtClean="0"/>
          </a:p>
          <a:p>
            <a:r>
              <a:rPr lang="en-US" baseline="0" dirty="0" smtClean="0"/>
              <a:t>In this step, we set initial threshold values to 0.1 to 1 with 0.1 increment, as written in line 2.</a:t>
            </a:r>
          </a:p>
          <a:p>
            <a:r>
              <a:rPr lang="en-US" baseline="0" dirty="0" smtClean="0"/>
              <a:t>Then we need to predict the </a:t>
            </a:r>
            <a:r>
              <a:rPr lang="en-US" baseline="0" dirty="0" err="1" smtClean="0"/>
              <a:t>val</a:t>
            </a:r>
            <a:r>
              <a:rPr lang="en-US" baseline="0" dirty="0" smtClean="0"/>
              <a:t> image with function predict in line 5. Please fill in the blank part of the code.</a:t>
            </a:r>
          </a:p>
          <a:p>
            <a:endParaRPr lang="en-US" baseline="0" dirty="0" smtClean="0"/>
          </a:p>
          <a:p>
            <a:r>
              <a:rPr lang="en-US" baseline="0" dirty="0" smtClean="0"/>
              <a:t>For each threshold value, the class is selected by comparing the threshold with the defect probabilities in the predicted </a:t>
            </a:r>
            <a:r>
              <a:rPr lang="en-US" baseline="0" dirty="0" err="1" smtClean="0"/>
              <a:t>val</a:t>
            </a:r>
            <a:r>
              <a:rPr lang="en-US" baseline="0" dirty="0" smtClean="0"/>
              <a:t> data, which is shown in line 8.</a:t>
            </a:r>
          </a:p>
          <a:p>
            <a:r>
              <a:rPr lang="en-US" baseline="0" dirty="0" smtClean="0"/>
              <a:t>The process is followed by F1 score calculation of the class selection result in line 9. Please fill in the blank part of the code.</a:t>
            </a:r>
          </a:p>
          <a:p>
            <a:endParaRPr lang="en-US" baseline="0" dirty="0" smtClean="0"/>
          </a:p>
          <a:p>
            <a:r>
              <a:rPr lang="en-US" baseline="0" dirty="0" smtClean="0"/>
              <a:t>After the code is complete, please run the cell.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will be no written output of this cell.</a:t>
            </a:r>
            <a:endParaRPr lang="en-US" dirty="0" smtClean="0"/>
          </a:p>
        </p:txBody>
      </p:sp>
      <p:sp>
        <p:nvSpPr>
          <p:cNvPr id="4" name="Slide Number Placeholder 3"/>
          <p:cNvSpPr>
            <a:spLocks noGrp="1"/>
          </p:cNvSpPr>
          <p:nvPr>
            <p:ph type="sldNum" sz="quarter" idx="10"/>
          </p:nvPr>
        </p:nvSpPr>
        <p:spPr/>
        <p:txBody>
          <a:bodyPr/>
          <a:lstStyle/>
          <a:p>
            <a:fld id="{FA6A240D-6D02-4CD7-B466-0B9A6F0D93F9}" type="slidenum">
              <a:rPr lang="en-US" smtClean="0"/>
              <a:t>10</a:t>
            </a:fld>
            <a:endParaRPr lang="en-US"/>
          </a:p>
        </p:txBody>
      </p:sp>
    </p:spTree>
    <p:extLst>
      <p:ext uri="{BB962C8B-B14F-4D97-AF65-F5344CB8AC3E}">
        <p14:creationId xmlns:p14="http://schemas.microsoft.com/office/powerpoint/2010/main" val="315696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6: best</a:t>
            </a:r>
            <a:r>
              <a:rPr lang="en-US" baseline="0" dirty="0" smtClean="0"/>
              <a:t> F1 score selection based on the validation data</a:t>
            </a:r>
          </a:p>
          <a:p>
            <a:endParaRPr lang="en-US" baseline="0" dirty="0" smtClean="0"/>
          </a:p>
          <a:p>
            <a:r>
              <a:rPr lang="en-US" baseline="0" dirty="0" smtClean="0"/>
              <a:t>With the F1 scores stored from the previous step, the index of the best values is saved in </a:t>
            </a:r>
            <a:r>
              <a:rPr lang="en-US" baseline="0" dirty="0" err="1" smtClean="0"/>
              <a:t>idx_best</a:t>
            </a:r>
            <a:r>
              <a:rPr lang="en-US" baseline="0" dirty="0" smtClean="0"/>
              <a:t> variable as shown in line 2</a:t>
            </a:r>
          </a:p>
          <a:p>
            <a:r>
              <a:rPr lang="en-US" baseline="0" dirty="0" smtClean="0"/>
              <a:t>The corresponding threshold are then selected for the testing phase later.</a:t>
            </a:r>
          </a:p>
          <a:p>
            <a:endParaRPr lang="en-US" baseline="0" dirty="0" smtClean="0"/>
          </a:p>
          <a:p>
            <a:r>
              <a:rPr lang="en-US" baseline="0" dirty="0" smtClean="0"/>
              <a:t>To visualize the F1 score values for each threshold, and the selected threshold, function plot from </a:t>
            </a:r>
            <a:r>
              <a:rPr lang="en-US" baseline="0" dirty="0" err="1" smtClean="0"/>
              <a:t>matplotlib</a:t>
            </a:r>
            <a:r>
              <a:rPr lang="en-US" baseline="0" dirty="0" smtClean="0"/>
              <a:t> is called in line 4-6</a:t>
            </a:r>
          </a:p>
          <a:p>
            <a:r>
              <a:rPr lang="en-US" dirty="0" smtClean="0"/>
              <a:t>The value of the best F1 scores,</a:t>
            </a:r>
            <a:r>
              <a:rPr lang="en-US" baseline="0" dirty="0" smtClean="0"/>
              <a:t> along with the selected</a:t>
            </a:r>
            <a:r>
              <a:rPr lang="en-US" dirty="0" smtClean="0"/>
              <a:t> threshold are</a:t>
            </a:r>
            <a:r>
              <a:rPr lang="en-US" baseline="0" dirty="0" smtClean="0"/>
              <a:t> printed in line 8-9.</a:t>
            </a:r>
            <a:endParaRPr lang="en-US" dirty="0" smtClean="0"/>
          </a:p>
          <a:p>
            <a:endParaRPr lang="en-US" dirty="0" smtClean="0"/>
          </a:p>
          <a:p>
            <a:r>
              <a:rPr lang="en-US" dirty="0" smtClean="0"/>
              <a:t>Please run the cell and observe the output.</a:t>
            </a:r>
            <a:r>
              <a:rPr lang="en-US" baseline="0" dirty="0" smtClean="0"/>
              <a:t> </a:t>
            </a:r>
          </a:p>
          <a:p>
            <a:r>
              <a:rPr lang="en-US" baseline="0" dirty="0" smtClean="0"/>
              <a:t>Is there any difference with the result from step 4?</a:t>
            </a:r>
            <a:endParaRPr lang="en-US" dirty="0" smtClean="0"/>
          </a:p>
        </p:txBody>
      </p:sp>
      <p:sp>
        <p:nvSpPr>
          <p:cNvPr id="4" name="Slide Number Placeholder 3"/>
          <p:cNvSpPr>
            <a:spLocks noGrp="1"/>
          </p:cNvSpPr>
          <p:nvPr>
            <p:ph type="sldNum" sz="quarter" idx="10"/>
          </p:nvPr>
        </p:nvSpPr>
        <p:spPr/>
        <p:txBody>
          <a:bodyPr/>
          <a:lstStyle/>
          <a:p>
            <a:fld id="{FA6A240D-6D02-4CD7-B466-0B9A6F0D93F9}" type="slidenum">
              <a:rPr lang="en-US" smtClean="0"/>
              <a:t>11</a:t>
            </a:fld>
            <a:endParaRPr lang="en-US"/>
          </a:p>
        </p:txBody>
      </p:sp>
    </p:spTree>
    <p:extLst>
      <p:ext uri="{BB962C8B-B14F-4D97-AF65-F5344CB8AC3E}">
        <p14:creationId xmlns:p14="http://schemas.microsoft.com/office/powerpoint/2010/main" val="998572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properly compare the results of</a:t>
            </a:r>
            <a:r>
              <a:rPr lang="en-US" baseline="0" dirty="0" smtClean="0"/>
              <a:t> the </a:t>
            </a:r>
            <a:r>
              <a:rPr lang="en-US" baseline="0" dirty="0" err="1" smtClean="0"/>
              <a:t>argmax</a:t>
            </a:r>
            <a:r>
              <a:rPr lang="en-US" baseline="0" dirty="0" smtClean="0"/>
              <a:t> vs threshold approach, the prediction has to be performed to the testing data with the selected threshold.</a:t>
            </a:r>
          </a:p>
          <a:p>
            <a:endParaRPr lang="en-US" baseline="0" dirty="0" smtClean="0"/>
          </a:p>
          <a:p>
            <a:r>
              <a:rPr lang="en-US" baseline="0" dirty="0" smtClean="0"/>
              <a:t>To do so, please complete the code in line 2 to predict the testing image.</a:t>
            </a:r>
          </a:p>
          <a:p>
            <a:r>
              <a:rPr lang="en-US" baseline="0" dirty="0" smtClean="0"/>
              <a:t>The next process is to perform the class selection with </a:t>
            </a:r>
            <a:r>
              <a:rPr lang="en-US" baseline="0" dirty="0" err="1" smtClean="0"/>
              <a:t>argmax</a:t>
            </a:r>
            <a:r>
              <a:rPr lang="en-US" baseline="0" dirty="0" smtClean="0"/>
              <a:t> function by completing the code in line 4.</a:t>
            </a:r>
          </a:p>
          <a:p>
            <a:r>
              <a:rPr lang="en-US" baseline="0" dirty="0" smtClean="0"/>
              <a:t>The F1 score of this process will be printed in line 5.</a:t>
            </a:r>
          </a:p>
          <a:p>
            <a:endParaRPr lang="en-US" dirty="0" smtClean="0"/>
          </a:p>
          <a:p>
            <a:r>
              <a:rPr lang="en-US" dirty="0" smtClean="0"/>
              <a:t>The next will be comparing</a:t>
            </a:r>
            <a:r>
              <a:rPr lang="en-US" baseline="0" dirty="0" smtClean="0"/>
              <a:t> the selected threshold to the probability values in line 7.</a:t>
            </a:r>
          </a:p>
          <a:p>
            <a:r>
              <a:rPr lang="en-US" baseline="0" dirty="0" smtClean="0"/>
              <a:t>The F1 score of this process will be printed in line 8.</a:t>
            </a:r>
          </a:p>
          <a:p>
            <a:endParaRPr lang="en-US" dirty="0" smtClean="0"/>
          </a:p>
          <a:p>
            <a:r>
              <a:rPr lang="en-US" baseline="0" dirty="0" smtClean="0"/>
              <a:t>After completing the code, please run this cell to get the F1 scores output for both </a:t>
            </a:r>
            <a:r>
              <a:rPr lang="en-US" baseline="0" dirty="0" err="1" smtClean="0"/>
              <a:t>argmax</a:t>
            </a:r>
            <a:r>
              <a:rPr lang="en-US" baseline="0" dirty="0" smtClean="0"/>
              <a:t> and threshold approach.</a:t>
            </a:r>
          </a:p>
          <a:p>
            <a:r>
              <a:rPr lang="en-US" baseline="0" dirty="0" smtClean="0"/>
              <a:t>The sample output shown in this slide shows that the </a:t>
            </a:r>
            <a:r>
              <a:rPr lang="en-US" baseline="0" dirty="0" err="1" smtClean="0"/>
              <a:t>argmax</a:t>
            </a:r>
            <a:r>
              <a:rPr lang="en-US" baseline="0" dirty="0" smtClean="0"/>
              <a:t> produced F1 scores of 0 while the threshold approach successfully produce better score with 0.74.</a:t>
            </a:r>
          </a:p>
          <a:p>
            <a:endParaRPr lang="en-US" baseline="0" dirty="0" smtClean="0"/>
          </a:p>
          <a:p>
            <a:r>
              <a:rPr lang="en-US" baseline="0" dirty="0" smtClean="0"/>
              <a:t>Please note that this result might be different from one student to another due to the random data split and random initialization during model training.</a:t>
            </a:r>
            <a:endParaRPr lang="en-US" dirty="0" smtClean="0"/>
          </a:p>
        </p:txBody>
      </p:sp>
      <p:sp>
        <p:nvSpPr>
          <p:cNvPr id="4" name="Slide Number Placeholder 3"/>
          <p:cNvSpPr>
            <a:spLocks noGrp="1"/>
          </p:cNvSpPr>
          <p:nvPr>
            <p:ph type="sldNum" sz="quarter" idx="10"/>
          </p:nvPr>
        </p:nvSpPr>
        <p:spPr/>
        <p:txBody>
          <a:bodyPr/>
          <a:lstStyle/>
          <a:p>
            <a:fld id="{FA6A240D-6D02-4CD7-B466-0B9A6F0D93F9}" type="slidenum">
              <a:rPr lang="en-US" smtClean="0"/>
              <a:t>12</a:t>
            </a:fld>
            <a:endParaRPr lang="en-US"/>
          </a:p>
        </p:txBody>
      </p:sp>
    </p:spTree>
    <p:extLst>
      <p:ext uri="{BB962C8B-B14F-4D97-AF65-F5344CB8AC3E}">
        <p14:creationId xmlns:p14="http://schemas.microsoft.com/office/powerpoint/2010/main" val="426226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create a report to briefly</a:t>
            </a:r>
            <a:r>
              <a:rPr lang="en-US" baseline="0" dirty="0" smtClean="0"/>
              <a:t> explain the activity results.</a:t>
            </a:r>
          </a:p>
          <a:p>
            <a:r>
              <a:rPr lang="en-US" baseline="0" dirty="0" smtClean="0"/>
              <a:t>Attach the code that you wrote and screenshots of the output.</a:t>
            </a:r>
          </a:p>
          <a:p>
            <a:endParaRPr lang="en-US" baseline="0" dirty="0" smtClean="0"/>
          </a:p>
          <a:p>
            <a:r>
              <a:rPr lang="en-US" baseline="0" dirty="0" smtClean="0"/>
              <a:t>Please submit the report before the specified time.</a:t>
            </a:r>
          </a:p>
          <a:p>
            <a:endParaRPr lang="en-US" baseline="0" dirty="0" smtClean="0"/>
          </a:p>
          <a:p>
            <a:r>
              <a:rPr lang="en-US" baseline="0" dirty="0" smtClean="0"/>
              <a:t>Thank you for your attention and good luck!</a:t>
            </a:r>
            <a:endParaRPr lang="en-US" dirty="0" smtClean="0"/>
          </a:p>
        </p:txBody>
      </p:sp>
      <p:sp>
        <p:nvSpPr>
          <p:cNvPr id="4" name="Slide Number Placeholder 3"/>
          <p:cNvSpPr>
            <a:spLocks noGrp="1"/>
          </p:cNvSpPr>
          <p:nvPr>
            <p:ph type="sldNum" sz="quarter" idx="10"/>
          </p:nvPr>
        </p:nvSpPr>
        <p:spPr/>
        <p:txBody>
          <a:bodyPr/>
          <a:lstStyle/>
          <a:p>
            <a:fld id="{FA6A240D-6D02-4CD7-B466-0B9A6F0D93F9}" type="slidenum">
              <a:rPr lang="en-US" smtClean="0"/>
              <a:t>13</a:t>
            </a:fld>
            <a:endParaRPr lang="en-US"/>
          </a:p>
        </p:txBody>
      </p:sp>
    </p:spTree>
    <p:extLst>
      <p:ext uri="{BB962C8B-B14F-4D97-AF65-F5344CB8AC3E}">
        <p14:creationId xmlns:p14="http://schemas.microsoft.com/office/powerpoint/2010/main" val="247602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activity will be divided</a:t>
            </a:r>
            <a:r>
              <a:rPr lang="en-US" baseline="0" dirty="0" smtClean="0"/>
              <a:t> into</a:t>
            </a:r>
            <a:r>
              <a:rPr lang="en-US" dirty="0" smtClean="0"/>
              <a:t> 7</a:t>
            </a:r>
            <a:r>
              <a:rPr lang="en-US" baseline="0" dirty="0" smtClean="0"/>
              <a:t> simple steps.</a:t>
            </a:r>
            <a:r>
              <a:rPr lang="en-US" dirty="0" smtClean="0"/>
              <a:t> </a:t>
            </a:r>
          </a:p>
          <a:p>
            <a:endParaRPr lang="en-US" dirty="0" smtClean="0"/>
          </a:p>
          <a:p>
            <a:r>
              <a:rPr lang="en-US" dirty="0" smtClean="0"/>
              <a:t>First: load, preprocess and split the data</a:t>
            </a:r>
            <a:r>
              <a:rPr lang="en-US" baseline="0" dirty="0" smtClean="0"/>
              <a:t> </a:t>
            </a:r>
            <a:endParaRPr lang="en-US" dirty="0" smtClean="0"/>
          </a:p>
          <a:p>
            <a:r>
              <a:rPr lang="en-US" dirty="0" smtClean="0"/>
              <a:t>Second: build and compile the CNN</a:t>
            </a:r>
            <a:r>
              <a:rPr lang="en-US" baseline="0" dirty="0" smtClean="0"/>
              <a:t> model</a:t>
            </a:r>
          </a:p>
          <a:p>
            <a:r>
              <a:rPr lang="en-US" baseline="0" dirty="0" smtClean="0"/>
              <a:t>Third: train the model</a:t>
            </a:r>
          </a:p>
          <a:p>
            <a:r>
              <a:rPr lang="en-US" baseline="0" dirty="0" smtClean="0"/>
              <a:t>Fourth: calculate F1 scores based on </a:t>
            </a:r>
            <a:r>
              <a:rPr lang="en-US" baseline="0" dirty="0" err="1" smtClean="0"/>
              <a:t>argmax</a:t>
            </a:r>
            <a:r>
              <a:rPr lang="en-US" baseline="0" dirty="0" smtClean="0"/>
              <a:t> class selection</a:t>
            </a:r>
          </a:p>
          <a:p>
            <a:r>
              <a:rPr lang="en-US" baseline="0" dirty="0" smtClean="0"/>
              <a:t>Fifth: calculate F1 score in multiple threshold values</a:t>
            </a:r>
          </a:p>
          <a:p>
            <a:r>
              <a:rPr lang="en-US" baseline="0" dirty="0" smtClean="0"/>
              <a:t>Sixth: show the F1 scores from the fifth step and select the best one</a:t>
            </a:r>
          </a:p>
          <a:p>
            <a:r>
              <a:rPr lang="en-US" baseline="0" dirty="0" smtClean="0"/>
              <a:t>And the last: compare the result with the </a:t>
            </a:r>
            <a:r>
              <a:rPr lang="en-US" baseline="0" dirty="0" err="1" smtClean="0"/>
              <a:t>argmax</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each step, incomplete code will be provided, and you are expected to fill in the blanks and run the code to get certain outputs.</a:t>
            </a:r>
          </a:p>
          <a:p>
            <a:endParaRPr lang="en-US" baseline="0" dirty="0" smtClean="0"/>
          </a:p>
        </p:txBody>
      </p:sp>
      <p:sp>
        <p:nvSpPr>
          <p:cNvPr id="4" name="Slide Number Placeholder 3"/>
          <p:cNvSpPr>
            <a:spLocks noGrp="1"/>
          </p:cNvSpPr>
          <p:nvPr>
            <p:ph type="sldNum" sz="quarter" idx="10"/>
          </p:nvPr>
        </p:nvSpPr>
        <p:spPr/>
        <p:txBody>
          <a:bodyPr/>
          <a:lstStyle/>
          <a:p>
            <a:fld id="{FA6A240D-6D02-4CD7-B466-0B9A6F0D93F9}" type="slidenum">
              <a:rPr lang="en-US" smtClean="0"/>
              <a:t>2</a:t>
            </a:fld>
            <a:endParaRPr lang="en-US"/>
          </a:p>
        </p:txBody>
      </p:sp>
    </p:spTree>
    <p:extLst>
      <p:ext uri="{BB962C8B-B14F-4D97-AF65-F5344CB8AC3E}">
        <p14:creationId xmlns:p14="http://schemas.microsoft.com/office/powerpoint/2010/main" val="411605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a:t>
            </a:r>
            <a:r>
              <a:rPr lang="en-US" baseline="0" dirty="0" err="1" smtClean="0"/>
              <a:t>ipynb</a:t>
            </a:r>
            <a:r>
              <a:rPr lang="en-US" baseline="0" dirty="0" smtClean="0"/>
              <a:t> file </a:t>
            </a:r>
            <a:r>
              <a:rPr lang="en-US" baseline="0" dirty="0" err="1" smtClean="0"/>
              <a:t>writen</a:t>
            </a:r>
            <a:r>
              <a:rPr lang="en-US" baseline="0" dirty="0" smtClean="0"/>
              <a:t> in Python and a small fabric dataset has been prepared.</a:t>
            </a:r>
          </a:p>
          <a:p>
            <a:r>
              <a:rPr lang="en-US" baseline="0" dirty="0" smtClean="0"/>
              <a:t>Please download the file and open Google </a:t>
            </a:r>
            <a:r>
              <a:rPr lang="en-US" baseline="0" dirty="0" err="1" smtClean="0"/>
              <a:t>Colab</a:t>
            </a:r>
            <a:r>
              <a:rPr lang="en-US" baseline="0" dirty="0" smtClean="0"/>
              <a:t> or other Python editor.</a:t>
            </a:r>
          </a:p>
          <a:p>
            <a:endParaRPr lang="en-US" baseline="0" dirty="0" smtClean="0"/>
          </a:p>
          <a:p>
            <a:r>
              <a:rPr lang="en-US" baseline="0" dirty="0" smtClean="0"/>
              <a:t>If this is your first time writing a code in python, Google </a:t>
            </a:r>
            <a:r>
              <a:rPr lang="en-US" baseline="0" dirty="0" err="1" smtClean="0"/>
              <a:t>Colab</a:t>
            </a:r>
            <a:r>
              <a:rPr lang="en-US" baseline="0" dirty="0" smtClean="0"/>
              <a:t> is preferable because it is free, and no additional software need to be installed other than your internet browser.</a:t>
            </a:r>
          </a:p>
          <a:p>
            <a:r>
              <a:rPr lang="en-US" baseline="0" dirty="0" smtClean="0"/>
              <a:t>Simply open your Google Drive, click “new”, pick “Google </a:t>
            </a:r>
            <a:r>
              <a:rPr lang="en-US" baseline="0" dirty="0" err="1" smtClean="0"/>
              <a:t>Collaboratory</a:t>
            </a:r>
            <a:r>
              <a:rPr lang="en-US" baseline="0" dirty="0" smtClean="0"/>
              <a:t>”, click “upload notebook”, and choose our code file “</a:t>
            </a:r>
            <a:r>
              <a:rPr lang="en-US" baseline="0" dirty="0" err="1" smtClean="0"/>
              <a:t>Fabric_AOI.ipynb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A6A240D-6D02-4CD7-B466-0B9A6F0D93F9}" type="slidenum">
              <a:rPr lang="en-US" smtClean="0"/>
              <a:t>3</a:t>
            </a:fld>
            <a:endParaRPr lang="en-US"/>
          </a:p>
        </p:txBody>
      </p:sp>
    </p:spTree>
    <p:extLst>
      <p:ext uri="{BB962C8B-B14F-4D97-AF65-F5344CB8AC3E}">
        <p14:creationId xmlns:p14="http://schemas.microsoft.com/office/powerpoint/2010/main" val="280443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a:t>
            </a:r>
            <a:r>
              <a:rPr lang="en-US" baseline="0" dirty="0" smtClean="0"/>
              <a:t> the dataset, click “Files” menu at the left hand side of the screen, then drag and drop the </a:t>
            </a:r>
            <a:r>
              <a:rPr lang="en-US" baseline="0" dirty="0" err="1" smtClean="0"/>
              <a:t>npy</a:t>
            </a:r>
            <a:r>
              <a:rPr lang="en-US" baseline="0" dirty="0" smtClean="0"/>
              <a:t> files into the file area</a:t>
            </a:r>
            <a:endParaRPr lang="en-US" dirty="0"/>
          </a:p>
        </p:txBody>
      </p:sp>
      <p:sp>
        <p:nvSpPr>
          <p:cNvPr id="4" name="Slide Number Placeholder 3"/>
          <p:cNvSpPr>
            <a:spLocks noGrp="1"/>
          </p:cNvSpPr>
          <p:nvPr>
            <p:ph type="sldNum" sz="quarter" idx="10"/>
          </p:nvPr>
        </p:nvSpPr>
        <p:spPr/>
        <p:txBody>
          <a:bodyPr/>
          <a:lstStyle/>
          <a:p>
            <a:fld id="{FA6A240D-6D02-4CD7-B466-0B9A6F0D93F9}" type="slidenum">
              <a:rPr lang="en-US" smtClean="0"/>
              <a:t>4</a:t>
            </a:fld>
            <a:endParaRPr lang="en-US"/>
          </a:p>
        </p:txBody>
      </p:sp>
    </p:spTree>
    <p:extLst>
      <p:ext uri="{BB962C8B-B14F-4D97-AF65-F5344CB8AC3E}">
        <p14:creationId xmlns:p14="http://schemas.microsoft.com/office/powerpoint/2010/main" val="3720991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 all the required functions by running this</a:t>
            </a:r>
            <a:r>
              <a:rPr lang="en-US" baseline="0" dirty="0" smtClean="0"/>
              <a:t> cell.</a:t>
            </a:r>
          </a:p>
          <a:p>
            <a:r>
              <a:rPr lang="en-US" baseline="0" dirty="0" smtClean="0"/>
              <a:t>These are the most commonly used libraries to preprocess and build a CNN model.</a:t>
            </a:r>
            <a:endParaRPr lang="en-US" dirty="0"/>
          </a:p>
        </p:txBody>
      </p:sp>
      <p:sp>
        <p:nvSpPr>
          <p:cNvPr id="4" name="Slide Number Placeholder 3"/>
          <p:cNvSpPr>
            <a:spLocks noGrp="1"/>
          </p:cNvSpPr>
          <p:nvPr>
            <p:ph type="sldNum" sz="quarter" idx="10"/>
          </p:nvPr>
        </p:nvSpPr>
        <p:spPr/>
        <p:txBody>
          <a:bodyPr/>
          <a:lstStyle/>
          <a:p>
            <a:fld id="{FA6A240D-6D02-4CD7-B466-0B9A6F0D93F9}" type="slidenum">
              <a:rPr lang="en-US" smtClean="0"/>
              <a:t>5</a:t>
            </a:fld>
            <a:endParaRPr lang="en-US"/>
          </a:p>
        </p:txBody>
      </p:sp>
    </p:spTree>
    <p:extLst>
      <p:ext uri="{BB962C8B-B14F-4D97-AF65-F5344CB8AC3E}">
        <p14:creationId xmlns:p14="http://schemas.microsoft.com/office/powerpoint/2010/main" val="2539236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go</a:t>
            </a:r>
            <a:r>
              <a:rPr lang="en-US" baseline="0" dirty="0" smtClean="0"/>
              <a:t> through all the steps one by one. </a:t>
            </a:r>
          </a:p>
          <a:p>
            <a:endParaRPr lang="en-US" baseline="0" dirty="0" smtClean="0"/>
          </a:p>
          <a:p>
            <a:r>
              <a:rPr lang="en-US" baseline="0" dirty="0" smtClean="0"/>
              <a:t>Step 1: Load, preprocess, and split the data.</a:t>
            </a:r>
          </a:p>
          <a:p>
            <a:endParaRPr lang="en-US" dirty="0" smtClean="0"/>
          </a:p>
          <a:p>
            <a:r>
              <a:rPr lang="en-US" dirty="0" smtClean="0"/>
              <a:t>Line number 2 and 3 shows the</a:t>
            </a:r>
            <a:r>
              <a:rPr lang="en-US" baseline="0" dirty="0" smtClean="0"/>
              <a:t> data loading process for image and label using </a:t>
            </a:r>
            <a:r>
              <a:rPr lang="en-US" baseline="0" dirty="0" err="1" smtClean="0"/>
              <a:t>numpy</a:t>
            </a:r>
            <a:r>
              <a:rPr lang="en-US" baseline="0" dirty="0" smtClean="0"/>
              <a:t> function: load</a:t>
            </a:r>
          </a:p>
          <a:p>
            <a:r>
              <a:rPr lang="en-US" baseline="0" dirty="0" smtClean="0"/>
              <a:t>The images are then normalized into 0-1 values by calling the true divide function from </a:t>
            </a:r>
            <a:r>
              <a:rPr lang="en-US" baseline="0" dirty="0" err="1" smtClean="0"/>
              <a:t>numpy</a:t>
            </a:r>
            <a:r>
              <a:rPr lang="en-US" baseline="0" dirty="0" smtClean="0"/>
              <a:t> in line 5.</a:t>
            </a:r>
          </a:p>
          <a:p>
            <a:endParaRPr lang="en-US" baseline="0" dirty="0" smtClean="0"/>
          </a:p>
          <a:p>
            <a:r>
              <a:rPr lang="en-US" baseline="0" dirty="0" smtClean="0"/>
              <a:t>To see the number of images in each class, function unique from </a:t>
            </a:r>
            <a:r>
              <a:rPr lang="en-US" baseline="0" dirty="0" err="1" smtClean="0"/>
              <a:t>numpy</a:t>
            </a:r>
            <a:r>
              <a:rPr lang="en-US" baseline="0" dirty="0" smtClean="0"/>
              <a:t> is called in line 7 and followed by printing the information in line 8.</a:t>
            </a:r>
          </a:p>
          <a:p>
            <a:endParaRPr lang="en-US" baseline="0" dirty="0" smtClean="0"/>
          </a:p>
          <a:p>
            <a:r>
              <a:rPr lang="en-US" baseline="0" dirty="0" smtClean="0"/>
              <a:t>The data are then split into training, validation, and testing in line 10-11.</a:t>
            </a:r>
          </a:p>
          <a:p>
            <a:r>
              <a:rPr lang="en-US" baseline="0" dirty="0" smtClean="0"/>
              <a:t>To ensure the number of images, the array shape of each subset will be printed in line 13-15.</a:t>
            </a:r>
          </a:p>
          <a:p>
            <a:endParaRPr lang="en-US" baseline="0" dirty="0" smtClean="0"/>
          </a:p>
          <a:p>
            <a:r>
              <a:rPr lang="en-US" baseline="0" dirty="0" smtClean="0"/>
              <a:t>Please fill in the function name in the blank space and run the code.</a:t>
            </a:r>
          </a:p>
          <a:p>
            <a:r>
              <a:rPr lang="en-US" baseline="0" dirty="0" smtClean="0"/>
              <a:t>If you are not sure which function to call, please see the functions imported from the step 0 in the previous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output of this cell will match to the image at right hand side of this slide.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shown in the sample output, out of 125 images, 25 of them belong to class 0, which is defect class, and 100 of them belong to class 1, which is normal class.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defect detection case, defect class will be labelled as positive, while normal class will be labelled as negative.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FA6A240D-6D02-4CD7-B466-0B9A6F0D93F9}" type="slidenum">
              <a:rPr lang="en-US" smtClean="0"/>
              <a:t>6</a:t>
            </a:fld>
            <a:endParaRPr lang="en-US"/>
          </a:p>
        </p:txBody>
      </p:sp>
    </p:spTree>
    <p:extLst>
      <p:ext uri="{BB962C8B-B14F-4D97-AF65-F5344CB8AC3E}">
        <p14:creationId xmlns:p14="http://schemas.microsoft.com/office/powerpoint/2010/main" val="2534710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2: build</a:t>
            </a:r>
            <a:r>
              <a:rPr lang="en-US" baseline="0" dirty="0" smtClean="0"/>
              <a:t> and compile the model.</a:t>
            </a:r>
          </a:p>
          <a:p>
            <a:endParaRPr lang="en-US" baseline="0" dirty="0" smtClean="0"/>
          </a:p>
          <a:p>
            <a:r>
              <a:rPr lang="en-US" baseline="0" dirty="0" smtClean="0"/>
              <a:t>A function has been prepared to build and compile a CNN model with the same architecture as we had in the previous material.</a:t>
            </a:r>
          </a:p>
          <a:p>
            <a:r>
              <a:rPr lang="en-US" dirty="0" smtClean="0"/>
              <a:t>Please run the cell.</a:t>
            </a:r>
          </a:p>
          <a:p>
            <a:r>
              <a:rPr lang="en-US" baseline="0" dirty="0" smtClean="0"/>
              <a:t>There will be no written output of this cell.</a:t>
            </a:r>
            <a:endParaRPr lang="en-US" dirty="0"/>
          </a:p>
        </p:txBody>
      </p:sp>
      <p:sp>
        <p:nvSpPr>
          <p:cNvPr id="4" name="Slide Number Placeholder 3"/>
          <p:cNvSpPr>
            <a:spLocks noGrp="1"/>
          </p:cNvSpPr>
          <p:nvPr>
            <p:ph type="sldNum" sz="quarter" idx="10"/>
          </p:nvPr>
        </p:nvSpPr>
        <p:spPr/>
        <p:txBody>
          <a:bodyPr/>
          <a:lstStyle/>
          <a:p>
            <a:fld id="{FA6A240D-6D02-4CD7-B466-0B9A6F0D93F9}" type="slidenum">
              <a:rPr lang="en-US" smtClean="0"/>
              <a:t>7</a:t>
            </a:fld>
            <a:endParaRPr lang="en-US"/>
          </a:p>
        </p:txBody>
      </p:sp>
    </p:spTree>
    <p:extLst>
      <p:ext uri="{BB962C8B-B14F-4D97-AF65-F5344CB8AC3E}">
        <p14:creationId xmlns:p14="http://schemas.microsoft.com/office/powerpoint/2010/main" val="89070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3: model training</a:t>
            </a:r>
          </a:p>
          <a:p>
            <a:endParaRPr lang="en-US" dirty="0" smtClean="0"/>
          </a:p>
          <a:p>
            <a:r>
              <a:rPr lang="en-US" dirty="0" smtClean="0"/>
              <a:t>Using the training and validation</a:t>
            </a:r>
            <a:r>
              <a:rPr lang="en-US" baseline="0" dirty="0" smtClean="0"/>
              <a:t> data, model training is performed by calling a fit function.</a:t>
            </a:r>
          </a:p>
          <a:p>
            <a:r>
              <a:rPr lang="en-US" baseline="0" dirty="0" smtClean="0"/>
              <a:t>Please complete and run the code by adding epochs 10 and batch size 32 as the </a:t>
            </a:r>
            <a:r>
              <a:rPr lang="en-US" baseline="0" dirty="0" err="1" smtClean="0"/>
              <a:t>hyperparameters</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output will be losses and accuracies for each epoch during the training process.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Please note that this result might be different from one student to another due to the random data split and random initialization during model training.</a:t>
            </a:r>
            <a:endParaRPr lang="en-US" dirty="0" smtClean="0"/>
          </a:p>
        </p:txBody>
      </p:sp>
      <p:sp>
        <p:nvSpPr>
          <p:cNvPr id="4" name="Slide Number Placeholder 3"/>
          <p:cNvSpPr>
            <a:spLocks noGrp="1"/>
          </p:cNvSpPr>
          <p:nvPr>
            <p:ph type="sldNum" sz="quarter" idx="10"/>
          </p:nvPr>
        </p:nvSpPr>
        <p:spPr/>
        <p:txBody>
          <a:bodyPr/>
          <a:lstStyle/>
          <a:p>
            <a:fld id="{FA6A240D-6D02-4CD7-B466-0B9A6F0D93F9}" type="slidenum">
              <a:rPr lang="en-US" smtClean="0"/>
              <a:t>8</a:t>
            </a:fld>
            <a:endParaRPr lang="en-US"/>
          </a:p>
        </p:txBody>
      </p:sp>
    </p:spTree>
    <p:extLst>
      <p:ext uri="{BB962C8B-B14F-4D97-AF65-F5344CB8AC3E}">
        <p14:creationId xmlns:p14="http://schemas.microsoft.com/office/powerpoint/2010/main" val="2292764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4: F1 score calculation based on </a:t>
            </a:r>
            <a:r>
              <a:rPr lang="en-US" dirty="0" err="1" smtClean="0"/>
              <a:t>argmax</a:t>
            </a:r>
            <a:r>
              <a:rPr lang="en-US" dirty="0" smtClean="0"/>
              <a:t> class selection.</a:t>
            </a:r>
          </a:p>
          <a:p>
            <a:endParaRPr lang="en-US" dirty="0" smtClean="0"/>
          </a:p>
          <a:p>
            <a:r>
              <a:rPr lang="en-US" dirty="0" smtClean="0"/>
              <a:t>Line 4 </a:t>
            </a:r>
            <a:r>
              <a:rPr lang="en-US" baseline="0" dirty="0" smtClean="0"/>
              <a:t>predicts the validation data using the trained model from the previous step.</a:t>
            </a:r>
          </a:p>
          <a:p>
            <a:r>
              <a:rPr lang="en-US" baseline="0" dirty="0" smtClean="0"/>
              <a:t>The prediction returns class probabilities that are then further proceed into class selection by calling </a:t>
            </a:r>
            <a:r>
              <a:rPr lang="en-US" baseline="0" dirty="0" err="1" smtClean="0"/>
              <a:t>argmax</a:t>
            </a:r>
            <a:r>
              <a:rPr lang="en-US" baseline="0" dirty="0" smtClean="0"/>
              <a:t> function in line 5.</a:t>
            </a:r>
          </a:p>
          <a:p>
            <a:endParaRPr lang="en-US" baseline="0" dirty="0" smtClean="0"/>
          </a:p>
          <a:p>
            <a:r>
              <a:rPr lang="en-US" baseline="0" dirty="0" smtClean="0"/>
              <a:t>To see the classification result, please call confusion matrix function from </a:t>
            </a:r>
            <a:r>
              <a:rPr lang="en-US" baseline="0" dirty="0" err="1" smtClean="0"/>
              <a:t>sklearn</a:t>
            </a:r>
            <a:r>
              <a:rPr lang="en-US" baseline="0" dirty="0" smtClean="0"/>
              <a:t> and put it in line 6.</a:t>
            </a:r>
          </a:p>
          <a:p>
            <a:r>
              <a:rPr lang="en-US" baseline="0" dirty="0" smtClean="0"/>
              <a:t>Finally, please call F1 score function from </a:t>
            </a:r>
            <a:r>
              <a:rPr lang="en-US" baseline="0" dirty="0" err="1" smtClean="0"/>
              <a:t>sklearn</a:t>
            </a:r>
            <a:r>
              <a:rPr lang="en-US" baseline="0" dirty="0" smtClean="0"/>
              <a:t> and print the output in line 9.</a:t>
            </a:r>
          </a:p>
          <a:p>
            <a:r>
              <a:rPr lang="en-US" baseline="0" dirty="0" err="1" smtClean="0"/>
              <a:t>Pos</a:t>
            </a:r>
            <a:r>
              <a:rPr lang="en-US" baseline="0" dirty="0" smtClean="0"/>
              <a:t> label parameter in the function implies that class number 0, which is defect class is considered as positive label instead of class 1.</a:t>
            </a:r>
          </a:p>
          <a:p>
            <a:endParaRPr lang="en-US" baseline="0" dirty="0" smtClean="0"/>
          </a:p>
          <a:p>
            <a:r>
              <a:rPr lang="en-US" baseline="0" dirty="0" smtClean="0"/>
              <a:t>After the code is complete, please run the cell.</a:t>
            </a:r>
          </a:p>
          <a:p>
            <a:r>
              <a:rPr lang="en-US" baseline="0" dirty="0" smtClean="0"/>
              <a:t>The output of the cell should be the confusion matrix, followed by F1 scores of the validation data.</a:t>
            </a:r>
          </a:p>
          <a:p>
            <a:endParaRPr lang="en-US" dirty="0" smtClean="0"/>
          </a:p>
          <a:p>
            <a:r>
              <a:rPr lang="en-US" dirty="0" smtClean="0"/>
              <a:t>In our</a:t>
            </a:r>
            <a:r>
              <a:rPr lang="en-US" baseline="0" dirty="0" smtClean="0"/>
              <a:t> output example, the first row of confusion matrix hints that there are zero defect images that are successfully detected, all 3 of them are predicted as normal,</a:t>
            </a:r>
          </a:p>
          <a:p>
            <a:r>
              <a:rPr lang="en-US" baseline="0" dirty="0" smtClean="0"/>
              <a:t>While the second row of confusion matrix shows that all normal class are successfully predicted as normal.</a:t>
            </a:r>
          </a:p>
          <a:p>
            <a:endParaRPr lang="en-US" baseline="0" dirty="0" smtClean="0"/>
          </a:p>
          <a:p>
            <a:r>
              <a:rPr lang="en-US" baseline="0" dirty="0" smtClean="0"/>
              <a:t>Since the F1 score does not take any true negative into account, the F1 score returns zero.</a:t>
            </a:r>
          </a:p>
          <a:p>
            <a:endParaRPr lang="en-US" baseline="0" dirty="0" smtClean="0"/>
          </a:p>
          <a:p>
            <a:r>
              <a:rPr lang="en-US" baseline="0" dirty="0" smtClean="0"/>
              <a:t>Please note that this result might be different from one student to another due to the random data split and random initialization during model training.</a:t>
            </a:r>
            <a:endParaRPr lang="en-US" dirty="0"/>
          </a:p>
        </p:txBody>
      </p:sp>
      <p:sp>
        <p:nvSpPr>
          <p:cNvPr id="4" name="Slide Number Placeholder 3"/>
          <p:cNvSpPr>
            <a:spLocks noGrp="1"/>
          </p:cNvSpPr>
          <p:nvPr>
            <p:ph type="sldNum" sz="quarter" idx="10"/>
          </p:nvPr>
        </p:nvSpPr>
        <p:spPr/>
        <p:txBody>
          <a:bodyPr/>
          <a:lstStyle/>
          <a:p>
            <a:fld id="{FA6A240D-6D02-4CD7-B466-0B9A6F0D93F9}" type="slidenum">
              <a:rPr lang="en-US" smtClean="0"/>
              <a:t>9</a:t>
            </a:fld>
            <a:endParaRPr lang="en-US"/>
          </a:p>
        </p:txBody>
      </p:sp>
    </p:spTree>
    <p:extLst>
      <p:ext uri="{BB962C8B-B14F-4D97-AF65-F5344CB8AC3E}">
        <p14:creationId xmlns:p14="http://schemas.microsoft.com/office/powerpoint/2010/main" val="320473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B8C8EF-4FFC-4D11-ABD9-691646DBA991}" type="datetime1">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34240-CDA1-42D8-8E7F-F171D9617B16}" type="slidenum">
              <a:rPr lang="en-US" smtClean="0"/>
              <a:t>‹#›</a:t>
            </a:fld>
            <a:endParaRPr lang="en-US"/>
          </a:p>
        </p:txBody>
      </p:sp>
    </p:spTree>
    <p:extLst>
      <p:ext uri="{BB962C8B-B14F-4D97-AF65-F5344CB8AC3E}">
        <p14:creationId xmlns:p14="http://schemas.microsoft.com/office/powerpoint/2010/main" val="2086397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EFD0EC-109A-41E1-AE13-D48D813DE2D1}" type="datetime1">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34240-CDA1-42D8-8E7F-F171D9617B16}" type="slidenum">
              <a:rPr lang="en-US" smtClean="0"/>
              <a:t>‹#›</a:t>
            </a:fld>
            <a:endParaRPr lang="en-US"/>
          </a:p>
        </p:txBody>
      </p:sp>
    </p:spTree>
    <p:extLst>
      <p:ext uri="{BB962C8B-B14F-4D97-AF65-F5344CB8AC3E}">
        <p14:creationId xmlns:p14="http://schemas.microsoft.com/office/powerpoint/2010/main" val="411335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4A929D-A993-418A-A90D-EB3993EA663A}" type="datetime1">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34240-CDA1-42D8-8E7F-F171D9617B16}" type="slidenum">
              <a:rPr lang="en-US" smtClean="0"/>
              <a:t>‹#›</a:t>
            </a:fld>
            <a:endParaRPr lang="en-US"/>
          </a:p>
        </p:txBody>
      </p:sp>
    </p:spTree>
    <p:extLst>
      <p:ext uri="{BB962C8B-B14F-4D97-AF65-F5344CB8AC3E}">
        <p14:creationId xmlns:p14="http://schemas.microsoft.com/office/powerpoint/2010/main" val="347481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9399" y="365125"/>
            <a:ext cx="11667067" cy="132556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79399" y="1825625"/>
            <a:ext cx="11667067" cy="435133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49E5A44-01B3-4771-8B52-6B85CD1BB653}" type="datetime1">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34240-CDA1-42D8-8E7F-F171D9617B16}" type="slidenum">
              <a:rPr lang="en-US" smtClean="0"/>
              <a:t>‹#›</a:t>
            </a:fld>
            <a:endParaRPr lang="en-US"/>
          </a:p>
        </p:txBody>
      </p:sp>
      <p:cxnSp>
        <p:nvCxnSpPr>
          <p:cNvPr id="8" name="Straight Connector 7"/>
          <p:cNvCxnSpPr/>
          <p:nvPr userDrawn="1"/>
        </p:nvCxnSpPr>
        <p:spPr>
          <a:xfrm>
            <a:off x="279399" y="1690688"/>
            <a:ext cx="11667067"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9692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7E267EE-C6BE-41FE-A1FA-AFC6975A7B3E}" type="datetime1">
              <a:rPr lang="en-US" smtClean="0"/>
              <a:t>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434240-CDA1-42D8-8E7F-F171D9617B16}" type="slidenum">
              <a:rPr lang="en-US" smtClean="0"/>
              <a:t>‹#›</a:t>
            </a:fld>
            <a:endParaRPr lang="en-US"/>
          </a:p>
        </p:txBody>
      </p:sp>
    </p:spTree>
    <p:extLst>
      <p:ext uri="{BB962C8B-B14F-4D97-AF65-F5344CB8AC3E}">
        <p14:creationId xmlns:p14="http://schemas.microsoft.com/office/powerpoint/2010/main" val="403877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1F2B37-B5F7-4011-832B-249C4068B8EF}" type="datetime1">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34240-CDA1-42D8-8E7F-F171D9617B16}" type="slidenum">
              <a:rPr lang="en-US" smtClean="0"/>
              <a:t>‹#›</a:t>
            </a:fld>
            <a:endParaRPr lang="en-US"/>
          </a:p>
        </p:txBody>
      </p:sp>
    </p:spTree>
    <p:extLst>
      <p:ext uri="{BB962C8B-B14F-4D97-AF65-F5344CB8AC3E}">
        <p14:creationId xmlns:p14="http://schemas.microsoft.com/office/powerpoint/2010/main" val="947114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C8F6ED-9675-4BBB-99F6-8C43D9D7C66E}" type="datetime1">
              <a:rPr lang="en-US" smtClean="0"/>
              <a:t>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434240-CDA1-42D8-8E7F-F171D9617B16}" type="slidenum">
              <a:rPr lang="en-US" smtClean="0"/>
              <a:t>‹#›</a:t>
            </a:fld>
            <a:endParaRPr lang="en-US"/>
          </a:p>
        </p:txBody>
      </p:sp>
    </p:spTree>
    <p:extLst>
      <p:ext uri="{BB962C8B-B14F-4D97-AF65-F5344CB8AC3E}">
        <p14:creationId xmlns:p14="http://schemas.microsoft.com/office/powerpoint/2010/main" val="3637711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40CA1E6-C680-4DFE-BBCD-936A962CE183}" type="datetime1">
              <a:rPr lang="en-US" smtClean="0"/>
              <a:t>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434240-CDA1-42D8-8E7F-F171D9617B16}" type="slidenum">
              <a:rPr lang="en-US" smtClean="0"/>
              <a:t>‹#›</a:t>
            </a:fld>
            <a:endParaRPr lang="en-US"/>
          </a:p>
        </p:txBody>
      </p:sp>
    </p:spTree>
    <p:extLst>
      <p:ext uri="{BB962C8B-B14F-4D97-AF65-F5344CB8AC3E}">
        <p14:creationId xmlns:p14="http://schemas.microsoft.com/office/powerpoint/2010/main" val="3856768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2D983B-B64F-47B3-B8C3-0CE6F799D631}" type="datetime1">
              <a:rPr lang="en-US" smtClean="0"/>
              <a:t>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434240-CDA1-42D8-8E7F-F171D9617B16}" type="slidenum">
              <a:rPr lang="en-US" smtClean="0"/>
              <a:t>‹#›</a:t>
            </a:fld>
            <a:endParaRPr lang="en-US"/>
          </a:p>
        </p:txBody>
      </p:sp>
    </p:spTree>
    <p:extLst>
      <p:ext uri="{BB962C8B-B14F-4D97-AF65-F5344CB8AC3E}">
        <p14:creationId xmlns:p14="http://schemas.microsoft.com/office/powerpoint/2010/main" val="1855664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7761F2-0F33-46E9-8BB7-DF02ED8209C7}" type="datetime1">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34240-CDA1-42D8-8E7F-F171D9617B16}" type="slidenum">
              <a:rPr lang="en-US" smtClean="0"/>
              <a:t>‹#›</a:t>
            </a:fld>
            <a:endParaRPr lang="en-US"/>
          </a:p>
        </p:txBody>
      </p:sp>
    </p:spTree>
    <p:extLst>
      <p:ext uri="{BB962C8B-B14F-4D97-AF65-F5344CB8AC3E}">
        <p14:creationId xmlns:p14="http://schemas.microsoft.com/office/powerpoint/2010/main" val="1732745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32B3F38-1761-4F5A-A271-5D032964D3F2}" type="datetime1">
              <a:rPr lang="en-US" smtClean="0"/>
              <a:t>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434240-CDA1-42D8-8E7F-F171D9617B16}" type="slidenum">
              <a:rPr lang="en-US" smtClean="0"/>
              <a:t>‹#›</a:t>
            </a:fld>
            <a:endParaRPr lang="en-US"/>
          </a:p>
        </p:txBody>
      </p:sp>
    </p:spTree>
    <p:extLst>
      <p:ext uri="{BB962C8B-B14F-4D97-AF65-F5344CB8AC3E}">
        <p14:creationId xmlns:p14="http://schemas.microsoft.com/office/powerpoint/2010/main" val="157073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372321-A430-476E-9A99-C962A73095E8}" type="datetime1">
              <a:rPr lang="en-US" smtClean="0"/>
              <a:t>2/10/2022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434240-CDA1-42D8-8E7F-F171D9617B16}" type="slidenum">
              <a:rPr lang="en-US" smtClean="0"/>
              <a:t>‹#›</a:t>
            </a:fld>
            <a:endParaRPr lang="en-US"/>
          </a:p>
        </p:txBody>
      </p:sp>
    </p:spTree>
    <p:extLst>
      <p:ext uri="{BB962C8B-B14F-4D97-AF65-F5344CB8AC3E}">
        <p14:creationId xmlns:p14="http://schemas.microsoft.com/office/powerpoint/2010/main" val="65023900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12.m4a"/><Relationship Id="rId1" Type="http://schemas.openxmlformats.org/officeDocument/2006/relationships/audio" Target="NULL" TargetMode="Externa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audio" Target="NULL"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audi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Bookman Old Style" panose="02050604050505020204" pitchFamily="18" charset="0"/>
              </a:rPr>
              <a:t>Fabric CNN Lab Activity</a:t>
            </a:r>
            <a:endParaRPr lang="en-US" dirty="0">
              <a:latin typeface="Bookman Old Style" panose="02050604050505020204" pitchFamily="18" charset="0"/>
            </a:endParaRPr>
          </a:p>
        </p:txBody>
      </p:sp>
      <p:sp>
        <p:nvSpPr>
          <p:cNvPr id="3" name="Subtitle 2"/>
          <p:cNvSpPr>
            <a:spLocks noGrp="1"/>
          </p:cNvSpPr>
          <p:nvPr>
            <p:ph type="subTitle" idx="1"/>
          </p:nvPr>
        </p:nvSpPr>
        <p:spPr/>
        <p:txBody>
          <a:bodyPr>
            <a:normAutofit/>
          </a:bodyPr>
          <a:lstStyle/>
          <a:p>
            <a:endParaRPr lang="en-US" sz="3200" dirty="0" smtClean="0">
              <a:latin typeface="Bookman Old Style" panose="02050604050505020204" pitchFamily="18" charset="0"/>
            </a:endParaRPr>
          </a:p>
        </p:txBody>
      </p:sp>
      <p:sp>
        <p:nvSpPr>
          <p:cNvPr id="4" name="Slide Number Placeholder 3"/>
          <p:cNvSpPr>
            <a:spLocks noGrp="1"/>
          </p:cNvSpPr>
          <p:nvPr>
            <p:ph type="sldNum" sz="quarter" idx="12"/>
          </p:nvPr>
        </p:nvSpPr>
        <p:spPr/>
        <p:txBody>
          <a:bodyPr/>
          <a:lstStyle/>
          <a:p>
            <a:fld id="{0B434240-CDA1-42D8-8E7F-F171D9617B16}" type="slidenum">
              <a:rPr lang="en-US" smtClean="0"/>
              <a:t>1</a:t>
            </a:fld>
            <a:endParaRPr lang="en-US"/>
          </a:p>
        </p:txBody>
      </p:sp>
      <p:pic>
        <p:nvPicPr>
          <p:cNvPr id="6" name="Audio 5">
            <a:hlinkClick r:id="" action="ppaction://media"/>
          </p:cNvPr>
          <p:cNvPicPr>
            <a:picLocks noChangeAspect="1"/>
          </p:cNvPicPr>
          <p:nvPr>
            <a:audioFile r:link="rId1"/>
            <p:extLst>
              <p:ext uri="{DAA4B4D4-6D71-4841-9C94-3DE7FCFB9230}">
                <p14:media xmlns:p14="http://schemas.microsoft.com/office/powerpoint/2010/main" r:embed="rId2">
                  <p14:trim st="913"/>
                </p14:media>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23724341"/>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Step 5: Calculate F1-scores in multiple thresholds</a:t>
            </a:r>
            <a:endParaRPr lang="en-US" sz="4000" dirty="0"/>
          </a:p>
        </p:txBody>
      </p:sp>
      <p:sp>
        <p:nvSpPr>
          <p:cNvPr id="3" name="Content Placeholder 2"/>
          <p:cNvSpPr>
            <a:spLocks noGrp="1"/>
          </p:cNvSpPr>
          <p:nvPr>
            <p:ph idx="1"/>
          </p:nvPr>
        </p:nvSpPr>
        <p:spPr/>
        <p:txBody>
          <a:bodyPr/>
          <a:lstStyle/>
          <a:p>
            <a:r>
              <a:rPr lang="en-US" dirty="0" smtClean="0"/>
              <a:t>Initiate threshold: 0~1 with 0.1 increments</a:t>
            </a:r>
          </a:p>
          <a:p>
            <a:r>
              <a:rPr lang="en-US" dirty="0" smtClean="0"/>
              <a:t>Select the class by comparing it to each threshold</a:t>
            </a:r>
          </a:p>
          <a:p>
            <a:endParaRPr lang="en-US" dirty="0"/>
          </a:p>
        </p:txBody>
      </p:sp>
      <p:sp>
        <p:nvSpPr>
          <p:cNvPr id="4" name="Slide Number Placeholder 3"/>
          <p:cNvSpPr>
            <a:spLocks noGrp="1"/>
          </p:cNvSpPr>
          <p:nvPr>
            <p:ph type="sldNum" sz="quarter" idx="12"/>
          </p:nvPr>
        </p:nvSpPr>
        <p:spPr/>
        <p:txBody>
          <a:bodyPr/>
          <a:lstStyle/>
          <a:p>
            <a:fld id="{0B434240-CDA1-42D8-8E7F-F171D9617B16}" type="slidenum">
              <a:rPr lang="en-US" smtClean="0"/>
              <a:t>10</a:t>
            </a:fld>
            <a:endParaRPr lang="en-US"/>
          </a:p>
        </p:txBody>
      </p:sp>
      <p:pic>
        <p:nvPicPr>
          <p:cNvPr id="7" name="Audio 6">
            <a:hlinkClick r:id="" action="ppaction://media"/>
          </p:cNvPr>
          <p:cNvPicPr>
            <a:picLocks noChangeAspect="1"/>
          </p:cNvPicPr>
          <p:nvPr>
            <a:audioFile r:link="rId1"/>
            <p:extLst>
              <p:ext uri="{DAA4B4D4-6D71-4841-9C94-3DE7FCFB9230}">
                <p14:media xmlns:p14="http://schemas.microsoft.com/office/powerpoint/2010/main" r:embed="rId2">
                  <p14:trim st="1454"/>
                </p14:media>
              </p:ext>
            </p:extLst>
          </p:nvPr>
        </p:nvPicPr>
        <p:blipFill>
          <a:blip r:embed="rId5"/>
          <a:stretch>
            <a:fillRect/>
          </a:stretch>
        </p:blipFill>
        <p:spPr>
          <a:xfrm>
            <a:off x="11430000" y="6096000"/>
            <a:ext cx="609600" cy="609600"/>
          </a:xfrm>
          <a:prstGeom prst="rect">
            <a:avLst/>
          </a:prstGeom>
        </p:spPr>
      </p:pic>
      <p:pic>
        <p:nvPicPr>
          <p:cNvPr id="5" name="Picture 4"/>
          <p:cNvPicPr>
            <a:picLocks noChangeAspect="1"/>
          </p:cNvPicPr>
          <p:nvPr/>
        </p:nvPicPr>
        <p:blipFill>
          <a:blip r:embed="rId6"/>
          <a:stretch>
            <a:fillRect/>
          </a:stretch>
        </p:blipFill>
        <p:spPr>
          <a:xfrm>
            <a:off x="279398" y="2946487"/>
            <a:ext cx="6433169" cy="210150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51916035"/>
      </p:ext>
    </p:extLst>
  </p:cSld>
  <p:clrMapOvr>
    <a:masterClrMapping/>
  </p:clrMapOvr>
  <mc:AlternateContent xmlns:mc="http://schemas.openxmlformats.org/markup-compatibility/2006" xmlns:p14="http://schemas.microsoft.com/office/powerpoint/2010/main">
    <mc:Choice Requires="p14">
      <p:transition spd="slow" p14:dur="2000" advTm="59230"/>
    </mc:Choice>
    <mc:Fallback xmlns="">
      <p:transition spd="slow" advTm="59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6: </a:t>
            </a:r>
            <a:r>
              <a:rPr lang="en-US" dirty="0"/>
              <a:t>Select the </a:t>
            </a:r>
            <a:r>
              <a:rPr lang="en-US" dirty="0" smtClean="0"/>
              <a:t>best validation F1-score</a:t>
            </a:r>
            <a:endParaRPr lang="en-US" dirty="0"/>
          </a:p>
        </p:txBody>
      </p:sp>
      <p:sp>
        <p:nvSpPr>
          <p:cNvPr id="3" name="Content Placeholder 2"/>
          <p:cNvSpPr>
            <a:spLocks noGrp="1"/>
          </p:cNvSpPr>
          <p:nvPr>
            <p:ph idx="1"/>
          </p:nvPr>
        </p:nvSpPr>
        <p:spPr/>
        <p:txBody>
          <a:bodyPr/>
          <a:lstStyle/>
          <a:p>
            <a:pPr marL="285750" indent="-285750"/>
            <a:r>
              <a:rPr lang="en-US" dirty="0"/>
              <a:t>Select the best F1 scores from all threshold values</a:t>
            </a:r>
          </a:p>
          <a:p>
            <a:pPr marL="285750" indent="-285750"/>
            <a:r>
              <a:rPr lang="en-US" dirty="0" smtClean="0"/>
              <a:t>Plot </a:t>
            </a:r>
            <a:r>
              <a:rPr lang="en-US" dirty="0"/>
              <a:t>F1 scores of the validation data with blue line</a:t>
            </a:r>
          </a:p>
          <a:p>
            <a:pPr marL="285750" indent="-285750"/>
            <a:r>
              <a:rPr lang="en-US" dirty="0" smtClean="0"/>
              <a:t>Plot </a:t>
            </a:r>
            <a:r>
              <a:rPr lang="en-US" dirty="0"/>
              <a:t>the best F1 score of the validation data value with red “X” marker</a:t>
            </a:r>
          </a:p>
          <a:p>
            <a:pPr marL="0" indent="0">
              <a:buNone/>
            </a:pPr>
            <a:endParaRPr lang="en-US" dirty="0"/>
          </a:p>
        </p:txBody>
      </p:sp>
      <p:sp>
        <p:nvSpPr>
          <p:cNvPr id="4" name="Slide Number Placeholder 3"/>
          <p:cNvSpPr>
            <a:spLocks noGrp="1"/>
          </p:cNvSpPr>
          <p:nvPr>
            <p:ph type="sldNum" sz="quarter" idx="12"/>
          </p:nvPr>
        </p:nvSpPr>
        <p:spPr/>
        <p:txBody>
          <a:bodyPr/>
          <a:lstStyle/>
          <a:p>
            <a:fld id="{0B434240-CDA1-42D8-8E7F-F171D9617B16}" type="slidenum">
              <a:rPr lang="en-US" smtClean="0"/>
              <a:t>11</a:t>
            </a:fld>
            <a:endParaRPr lang="en-US"/>
          </a:p>
        </p:txBody>
      </p:sp>
      <p:pic>
        <p:nvPicPr>
          <p:cNvPr id="7" name="Picture 6"/>
          <p:cNvPicPr>
            <a:picLocks noChangeAspect="1"/>
          </p:cNvPicPr>
          <p:nvPr/>
        </p:nvPicPr>
        <p:blipFill>
          <a:blip r:embed="rId5"/>
          <a:stretch>
            <a:fillRect/>
          </a:stretch>
        </p:blipFill>
        <p:spPr>
          <a:xfrm>
            <a:off x="279399" y="3503295"/>
            <a:ext cx="9620634" cy="2673668"/>
          </a:xfrm>
          <a:prstGeom prst="rect">
            <a:avLst/>
          </a:prstGeom>
          <a:effectLst>
            <a:outerShdw blurRad="63500" sx="102000" sy="102000" algn="ctr" rotWithShape="0">
              <a:prstClr val="black">
                <a:alpha val="40000"/>
              </a:prstClr>
            </a:outerShdw>
          </a:effectLst>
        </p:spPr>
      </p:pic>
      <p:pic>
        <p:nvPicPr>
          <p:cNvPr id="6" name="Audio 5">
            <a:hlinkClick r:id="" action="ppaction://media"/>
          </p:cNvPr>
          <p:cNvPicPr>
            <a:picLocks noChangeAspect="1"/>
          </p:cNvPicPr>
          <p:nvPr>
            <a:audioFile r:link="rId1"/>
            <p:extLst>
              <p:ext uri="{DAA4B4D4-6D71-4841-9C94-3DE7FCFB9230}">
                <p14:media xmlns:p14="http://schemas.microsoft.com/office/powerpoint/2010/main" r:embed="rId2">
                  <p14:trim st="641"/>
                </p14:media>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20005658"/>
      </p:ext>
    </p:extLst>
  </p:cSld>
  <p:clrMapOvr>
    <a:masterClrMapping/>
  </p:clrMapOvr>
  <mc:AlternateContent xmlns:mc="http://schemas.openxmlformats.org/markup-compatibility/2006" xmlns:p14="http://schemas.microsoft.com/office/powerpoint/2010/main">
    <mc:Choice Requires="p14">
      <p:transition spd="slow" p14:dur="2000" advTm="52870"/>
    </mc:Choice>
    <mc:Fallback xmlns="">
      <p:transition spd="slow" advTm="52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a:t>
            </a:r>
            <a:r>
              <a:rPr lang="en-US" dirty="0" smtClean="0"/>
              <a:t>Compare the testing results</a:t>
            </a:r>
            <a:endParaRPr lang="en-US" dirty="0"/>
          </a:p>
        </p:txBody>
      </p:sp>
      <p:sp>
        <p:nvSpPr>
          <p:cNvPr id="3" name="Content Placeholder 2"/>
          <p:cNvSpPr>
            <a:spLocks noGrp="1"/>
          </p:cNvSpPr>
          <p:nvPr>
            <p:ph idx="1"/>
          </p:nvPr>
        </p:nvSpPr>
        <p:spPr/>
        <p:txBody>
          <a:bodyPr/>
          <a:lstStyle/>
          <a:p>
            <a:r>
              <a:rPr lang="en-US" sz="2400" dirty="0" smtClean="0"/>
              <a:t>Predict the testing images</a:t>
            </a:r>
          </a:p>
          <a:p>
            <a:r>
              <a:rPr lang="en-US" sz="2400" dirty="0" smtClean="0"/>
              <a:t>Perform class selection with </a:t>
            </a:r>
            <a:r>
              <a:rPr lang="en-US" sz="2400" dirty="0" err="1" smtClean="0"/>
              <a:t>argmax</a:t>
            </a:r>
            <a:r>
              <a:rPr lang="en-US" sz="2400" dirty="0" smtClean="0"/>
              <a:t> function</a:t>
            </a:r>
          </a:p>
          <a:p>
            <a:r>
              <a:rPr lang="en-US" sz="2400" dirty="0" smtClean="0"/>
              <a:t>Perform class selection with threshold comparison</a:t>
            </a:r>
          </a:p>
          <a:p>
            <a:pPr lvl="1"/>
            <a:r>
              <a:rPr lang="en-US" sz="1600" dirty="0" smtClean="0"/>
              <a:t>Note: your results might be different due to the data shuffling or random initialization</a:t>
            </a:r>
            <a:endParaRPr lang="en-US" dirty="0" smtClean="0"/>
          </a:p>
        </p:txBody>
      </p:sp>
      <p:sp>
        <p:nvSpPr>
          <p:cNvPr id="4" name="Slide Number Placeholder 3"/>
          <p:cNvSpPr>
            <a:spLocks noGrp="1"/>
          </p:cNvSpPr>
          <p:nvPr>
            <p:ph type="sldNum" sz="quarter" idx="12"/>
          </p:nvPr>
        </p:nvSpPr>
        <p:spPr/>
        <p:txBody>
          <a:bodyPr/>
          <a:lstStyle/>
          <a:p>
            <a:fld id="{0B434240-CDA1-42D8-8E7F-F171D9617B16}" type="slidenum">
              <a:rPr lang="en-US" smtClean="0"/>
              <a:t>12</a:t>
            </a:fld>
            <a:endParaRPr lang="en-US"/>
          </a:p>
        </p:txBody>
      </p:sp>
      <p:pic>
        <p:nvPicPr>
          <p:cNvPr id="8" name="Picture 7"/>
          <p:cNvPicPr>
            <a:picLocks noChangeAspect="1"/>
          </p:cNvPicPr>
          <p:nvPr/>
        </p:nvPicPr>
        <p:blipFill>
          <a:blip r:embed="rId5"/>
          <a:stretch>
            <a:fillRect/>
          </a:stretch>
        </p:blipFill>
        <p:spPr>
          <a:xfrm>
            <a:off x="258821" y="3684248"/>
            <a:ext cx="9153525" cy="1647825"/>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6"/>
          <a:stretch>
            <a:fillRect/>
          </a:stretch>
        </p:blipFill>
        <p:spPr>
          <a:xfrm>
            <a:off x="258821" y="6009978"/>
            <a:ext cx="5372100" cy="628650"/>
          </a:xfrm>
          <a:prstGeom prst="rect">
            <a:avLst/>
          </a:prstGeom>
          <a:effectLst>
            <a:outerShdw blurRad="63500" sx="102000" sy="102000" algn="ctr" rotWithShape="0">
              <a:prstClr val="black">
                <a:alpha val="40000"/>
              </a:prstClr>
            </a:outerShdw>
          </a:effectLst>
        </p:spPr>
      </p:pic>
      <p:sp>
        <p:nvSpPr>
          <p:cNvPr id="10" name="TextBox 9"/>
          <p:cNvSpPr txBox="1"/>
          <p:nvPr/>
        </p:nvSpPr>
        <p:spPr>
          <a:xfrm>
            <a:off x="168493" y="5548313"/>
            <a:ext cx="2776378" cy="461665"/>
          </a:xfrm>
          <a:prstGeom prst="rect">
            <a:avLst/>
          </a:prstGeom>
          <a:noFill/>
        </p:spPr>
        <p:txBody>
          <a:bodyPr wrap="square" rtlCol="0">
            <a:spAutoFit/>
          </a:bodyPr>
          <a:lstStyle/>
          <a:p>
            <a:r>
              <a:rPr lang="en-US" sz="2400" dirty="0" smtClean="0"/>
              <a:t>Sample output:</a:t>
            </a:r>
            <a:endParaRPr lang="en-US" sz="2400" dirty="0"/>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14:trim st="589"/>
                </p14:media>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3304656"/>
      </p:ext>
    </p:extLst>
  </p:cSld>
  <p:clrMapOvr>
    <a:masterClrMapping/>
  </p:clrMapOvr>
  <mc:AlternateContent xmlns:mc="http://schemas.openxmlformats.org/markup-compatibility/2006" xmlns:p14="http://schemas.microsoft.com/office/powerpoint/2010/main">
    <mc:Choice Requires="p14">
      <p:transition spd="slow" p14:dur="2000" advTm="80800"/>
    </mc:Choice>
    <mc:Fallback xmlns="">
      <p:transition spd="slow" advTm="80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Submission</a:t>
            </a:r>
            <a:endParaRPr lang="en-US" dirty="0"/>
          </a:p>
        </p:txBody>
      </p:sp>
      <p:sp>
        <p:nvSpPr>
          <p:cNvPr id="3" name="Content Placeholder 2"/>
          <p:cNvSpPr>
            <a:spLocks noGrp="1"/>
          </p:cNvSpPr>
          <p:nvPr>
            <p:ph idx="1"/>
          </p:nvPr>
        </p:nvSpPr>
        <p:spPr/>
        <p:txBody>
          <a:bodyPr/>
          <a:lstStyle/>
          <a:p>
            <a:r>
              <a:rPr lang="en-US" dirty="0" smtClean="0"/>
              <a:t>Please create a report to briefly explain the results</a:t>
            </a:r>
          </a:p>
          <a:p>
            <a:r>
              <a:rPr lang="en-US" dirty="0" smtClean="0"/>
              <a:t>Submit the complete code (data can be excluded) and the report before the specified time</a:t>
            </a:r>
          </a:p>
          <a:p>
            <a:endParaRPr lang="en-US" dirty="0" smtClean="0"/>
          </a:p>
        </p:txBody>
      </p:sp>
      <p:sp>
        <p:nvSpPr>
          <p:cNvPr id="4" name="Slide Number Placeholder 3"/>
          <p:cNvSpPr>
            <a:spLocks noGrp="1"/>
          </p:cNvSpPr>
          <p:nvPr>
            <p:ph type="sldNum" sz="quarter" idx="12"/>
          </p:nvPr>
        </p:nvSpPr>
        <p:spPr/>
        <p:txBody>
          <a:bodyPr/>
          <a:lstStyle/>
          <a:p>
            <a:fld id="{0B434240-CDA1-42D8-8E7F-F171D9617B16}" type="slidenum">
              <a:rPr lang="en-US" smtClean="0"/>
              <a:t>13</a:t>
            </a:fld>
            <a:endParaRPr lang="en-US"/>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14:trim st="954"/>
                </p14:media>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83884926"/>
      </p:ext>
    </p:extLst>
  </p:cSld>
  <p:clrMapOvr>
    <a:masterClrMapping/>
  </p:clrMapOvr>
  <mc:AlternateContent xmlns:mc="http://schemas.openxmlformats.org/markup-compatibility/2006">
    <mc:Choice xmlns:p14="http://schemas.microsoft.com/office/powerpoint/2010/main" Requires="p14">
      <p:transition spd="slow" p14:dur="2000" advTm="18680"/>
    </mc:Choice>
    <mc:Fallback>
      <p:transition spd="slow" advTm="18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418315" y="5602578"/>
            <a:ext cx="8195417" cy="8127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tx1"/>
                </a:solidFill>
              </a:rPr>
              <a:t>Show the F1 results and plots based on </a:t>
            </a:r>
          </a:p>
          <a:p>
            <a:r>
              <a:rPr lang="en-US" sz="1600" dirty="0">
                <a:solidFill>
                  <a:schemeClr val="tx1"/>
                </a:solidFill>
              </a:rPr>
              <a:t>	</a:t>
            </a:r>
            <a:r>
              <a:rPr lang="en-US" sz="1600" dirty="0" smtClean="0">
                <a:solidFill>
                  <a:schemeClr val="tx1"/>
                </a:solidFill>
              </a:rPr>
              <a:t>the corresponding threshold from step  #6</a:t>
            </a:r>
            <a:endParaRPr lang="en-US" sz="1600" dirty="0">
              <a:solidFill>
                <a:schemeClr val="tx1"/>
              </a:solidFill>
            </a:endParaRPr>
          </a:p>
        </p:txBody>
      </p:sp>
      <p:sp>
        <p:nvSpPr>
          <p:cNvPr id="32" name="Rectangle 31"/>
          <p:cNvSpPr/>
          <p:nvPr/>
        </p:nvSpPr>
        <p:spPr>
          <a:xfrm>
            <a:off x="3418316" y="4713564"/>
            <a:ext cx="8195417" cy="8135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tx1"/>
                </a:solidFill>
              </a:rPr>
              <a:t>Select threshold which has the </a:t>
            </a:r>
            <a:r>
              <a:rPr lang="en-US" sz="1600" dirty="0" smtClean="0">
                <a:solidFill>
                  <a:schemeClr val="accent5"/>
                </a:solidFill>
              </a:rPr>
              <a:t>best validation F1-score</a:t>
            </a:r>
            <a:endParaRPr lang="en-US" sz="1600" dirty="0" smtClean="0">
              <a:solidFill>
                <a:schemeClr val="tx1"/>
              </a:solidFill>
            </a:endParaRPr>
          </a:p>
        </p:txBody>
      </p:sp>
      <p:sp>
        <p:nvSpPr>
          <p:cNvPr id="31" name="Rectangle 30"/>
          <p:cNvSpPr/>
          <p:nvPr/>
        </p:nvSpPr>
        <p:spPr>
          <a:xfrm>
            <a:off x="3418316" y="3837237"/>
            <a:ext cx="8195417" cy="8127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tx1"/>
                </a:solidFill>
              </a:rPr>
              <a:t>Set </a:t>
            </a:r>
            <a:r>
              <a:rPr lang="en-US" sz="1600" dirty="0" smtClean="0">
                <a:solidFill>
                  <a:schemeClr val="accent5"/>
                </a:solidFill>
              </a:rPr>
              <a:t>threshold</a:t>
            </a:r>
            <a:r>
              <a:rPr lang="en-US" sz="1600" dirty="0" smtClean="0">
                <a:solidFill>
                  <a:schemeClr val="tx1"/>
                </a:solidFill>
              </a:rPr>
              <a:t> to [0..1] with 0.1 increment</a:t>
            </a:r>
          </a:p>
          <a:p>
            <a:pPr marL="285750" indent="-285750">
              <a:buFont typeface="Arial" panose="020B0604020202020204" pitchFamily="34" charset="0"/>
              <a:buChar char="•"/>
            </a:pPr>
            <a:r>
              <a:rPr lang="en-US" sz="1600" dirty="0" smtClean="0">
                <a:solidFill>
                  <a:schemeClr val="accent5"/>
                </a:solidFill>
              </a:rPr>
              <a:t>Predict</a:t>
            </a:r>
            <a:r>
              <a:rPr lang="en-US" sz="1600" dirty="0" smtClean="0">
                <a:solidFill>
                  <a:schemeClr val="tx1"/>
                </a:solidFill>
              </a:rPr>
              <a:t> the class for each threshold</a:t>
            </a:r>
          </a:p>
          <a:p>
            <a:pPr marL="285750" indent="-285750">
              <a:buFont typeface="Arial" panose="020B0604020202020204" pitchFamily="34" charset="0"/>
              <a:buChar char="•"/>
            </a:pPr>
            <a:r>
              <a:rPr lang="en-US" sz="1600" dirty="0" smtClean="0">
                <a:solidFill>
                  <a:schemeClr val="tx1"/>
                </a:solidFill>
              </a:rPr>
              <a:t>Calculate </a:t>
            </a:r>
            <a:r>
              <a:rPr lang="en-US" sz="1600" dirty="0" smtClean="0">
                <a:solidFill>
                  <a:schemeClr val="accent5"/>
                </a:solidFill>
              </a:rPr>
              <a:t>F1-score </a:t>
            </a:r>
            <a:r>
              <a:rPr lang="en-US" sz="1600" dirty="0" smtClean="0">
                <a:solidFill>
                  <a:schemeClr val="tx1"/>
                </a:solidFill>
              </a:rPr>
              <a:t>for each threshold</a:t>
            </a:r>
            <a:endParaRPr lang="en-US" sz="1600" dirty="0">
              <a:solidFill>
                <a:schemeClr val="tx1"/>
              </a:solidFill>
            </a:endParaRPr>
          </a:p>
        </p:txBody>
      </p:sp>
      <p:sp>
        <p:nvSpPr>
          <p:cNvPr id="30" name="Rectangle 29"/>
          <p:cNvSpPr/>
          <p:nvPr/>
        </p:nvSpPr>
        <p:spPr>
          <a:xfrm>
            <a:off x="3418317" y="2108599"/>
            <a:ext cx="8195417" cy="8127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tx1"/>
                </a:solidFill>
              </a:rPr>
              <a:t>Define the epoch, </a:t>
            </a:r>
            <a:r>
              <a:rPr lang="en-US" sz="1600" dirty="0" err="1" smtClean="0">
                <a:solidFill>
                  <a:schemeClr val="tx1"/>
                </a:solidFill>
              </a:rPr>
              <a:t>batch_size</a:t>
            </a:r>
            <a:r>
              <a:rPr lang="en-US" sz="1600" dirty="0" smtClean="0">
                <a:solidFill>
                  <a:schemeClr val="tx1"/>
                </a:solidFill>
              </a:rPr>
              <a:t>, </a:t>
            </a:r>
            <a:r>
              <a:rPr lang="en-US" sz="1600" dirty="0" err="1" smtClean="0">
                <a:solidFill>
                  <a:schemeClr val="tx1"/>
                </a:solidFill>
              </a:rPr>
              <a:t>validation_split</a:t>
            </a:r>
            <a:endParaRPr lang="en-US" sz="1600" dirty="0" smtClean="0">
              <a:solidFill>
                <a:schemeClr val="tx1"/>
              </a:solidFill>
            </a:endParaRPr>
          </a:p>
          <a:p>
            <a:pPr marL="285750" indent="-285750">
              <a:buFont typeface="Arial" panose="020B0604020202020204" pitchFamily="34" charset="0"/>
              <a:buChar char="•"/>
            </a:pPr>
            <a:r>
              <a:rPr lang="en-US" sz="1600" dirty="0" smtClean="0">
                <a:solidFill>
                  <a:schemeClr val="accent5"/>
                </a:solidFill>
              </a:rPr>
              <a:t>Train</a:t>
            </a:r>
            <a:r>
              <a:rPr lang="en-US" sz="1600" dirty="0" smtClean="0">
                <a:solidFill>
                  <a:schemeClr val="tx1"/>
                </a:solidFill>
              </a:rPr>
              <a:t> the model</a:t>
            </a:r>
            <a:endParaRPr lang="en-US" sz="1600" dirty="0">
              <a:solidFill>
                <a:schemeClr val="tx1"/>
              </a:solidFill>
            </a:endParaRPr>
          </a:p>
        </p:txBody>
      </p:sp>
      <p:sp>
        <p:nvSpPr>
          <p:cNvPr id="27" name="Rectangle 26"/>
          <p:cNvSpPr/>
          <p:nvPr/>
        </p:nvSpPr>
        <p:spPr>
          <a:xfrm>
            <a:off x="0" y="1565122"/>
            <a:ext cx="12192000" cy="220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418318" y="1238950"/>
            <a:ext cx="8195417" cy="8127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tx1"/>
                </a:solidFill>
              </a:rPr>
              <a:t>Define the </a:t>
            </a:r>
            <a:r>
              <a:rPr lang="en-US" sz="1600" dirty="0" smtClean="0">
                <a:solidFill>
                  <a:schemeClr val="accent5"/>
                </a:solidFill>
              </a:rPr>
              <a:t>layers</a:t>
            </a:r>
            <a:r>
              <a:rPr lang="en-US" sz="1600" dirty="0" smtClean="0">
                <a:solidFill>
                  <a:schemeClr val="tx1"/>
                </a:solidFill>
              </a:rPr>
              <a:t>: convolutional, pooling, &amp; dense</a:t>
            </a:r>
          </a:p>
          <a:p>
            <a:pPr marL="285750" indent="-285750">
              <a:buFont typeface="Arial" panose="020B0604020202020204" pitchFamily="34" charset="0"/>
              <a:buChar char="•"/>
            </a:pPr>
            <a:r>
              <a:rPr lang="en-US" sz="1600" dirty="0" smtClean="0">
                <a:solidFill>
                  <a:schemeClr val="tx1"/>
                </a:solidFill>
              </a:rPr>
              <a:t>Define the </a:t>
            </a:r>
            <a:r>
              <a:rPr lang="en-US" sz="1600" dirty="0" err="1" smtClean="0">
                <a:solidFill>
                  <a:schemeClr val="accent5"/>
                </a:solidFill>
              </a:rPr>
              <a:t>hyperparameters</a:t>
            </a:r>
            <a:r>
              <a:rPr lang="en-US" sz="1600" dirty="0" smtClean="0">
                <a:solidFill>
                  <a:schemeClr val="tx1"/>
                </a:solidFill>
              </a:rPr>
              <a:t>: loss, optimizer, </a:t>
            </a:r>
            <a:r>
              <a:rPr lang="en-US" sz="1600" dirty="0" err="1" smtClean="0">
                <a:solidFill>
                  <a:schemeClr val="tx1"/>
                </a:solidFill>
              </a:rPr>
              <a:t>etc</a:t>
            </a:r>
            <a:endParaRPr lang="en-US" sz="1600" dirty="0">
              <a:solidFill>
                <a:schemeClr val="tx1"/>
              </a:solidFill>
            </a:endParaRPr>
          </a:p>
        </p:txBody>
      </p:sp>
      <p:sp>
        <p:nvSpPr>
          <p:cNvPr id="28" name="Rectangle 27"/>
          <p:cNvSpPr/>
          <p:nvPr/>
        </p:nvSpPr>
        <p:spPr>
          <a:xfrm>
            <a:off x="3418318" y="367197"/>
            <a:ext cx="8195417" cy="8127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accent5"/>
                </a:solidFill>
              </a:rPr>
              <a:t>Fabric</a:t>
            </a:r>
            <a:r>
              <a:rPr lang="en-US" sz="1600" dirty="0" smtClean="0">
                <a:solidFill>
                  <a:schemeClr val="tx1"/>
                </a:solidFill>
              </a:rPr>
              <a:t> dataset: 25 defect data &amp; 100 normal data</a:t>
            </a:r>
          </a:p>
          <a:p>
            <a:pPr marL="285750" indent="-285750">
              <a:buFont typeface="Arial" panose="020B0604020202020204" pitchFamily="34" charset="0"/>
              <a:buChar char="•"/>
            </a:pPr>
            <a:r>
              <a:rPr lang="en-US" sz="1600" dirty="0" smtClean="0">
                <a:solidFill>
                  <a:schemeClr val="accent5"/>
                </a:solidFill>
              </a:rPr>
              <a:t>Normalize</a:t>
            </a:r>
            <a:r>
              <a:rPr lang="en-US" sz="1600" dirty="0" smtClean="0">
                <a:solidFill>
                  <a:schemeClr val="tx1"/>
                </a:solidFill>
              </a:rPr>
              <a:t> the value to [0..1]</a:t>
            </a:r>
          </a:p>
          <a:p>
            <a:pPr marL="285750" indent="-285750">
              <a:buFont typeface="Arial" panose="020B0604020202020204" pitchFamily="34" charset="0"/>
              <a:buChar char="•"/>
            </a:pPr>
            <a:r>
              <a:rPr lang="en-US" sz="1600" dirty="0" smtClean="0">
                <a:solidFill>
                  <a:schemeClr val="accent5"/>
                </a:solidFill>
              </a:rPr>
              <a:t>Split</a:t>
            </a:r>
            <a:r>
              <a:rPr lang="en-US" sz="1600" dirty="0" smtClean="0">
                <a:solidFill>
                  <a:schemeClr val="tx1"/>
                </a:solidFill>
              </a:rPr>
              <a:t> into training, validation, and testing</a:t>
            </a:r>
            <a:endParaRPr lang="en-US" sz="1600" dirty="0">
              <a:solidFill>
                <a:schemeClr val="tx1"/>
              </a:solidFill>
            </a:endParaRPr>
          </a:p>
        </p:txBody>
      </p:sp>
      <p:sp>
        <p:nvSpPr>
          <p:cNvPr id="2" name="Title 1"/>
          <p:cNvSpPr>
            <a:spLocks noGrp="1"/>
          </p:cNvSpPr>
          <p:nvPr>
            <p:ph type="title"/>
          </p:nvPr>
        </p:nvSpPr>
        <p:spPr>
          <a:xfrm>
            <a:off x="262467" y="365125"/>
            <a:ext cx="2993482" cy="1325563"/>
          </a:xfrm>
        </p:spPr>
        <p:txBody>
          <a:bodyPr/>
          <a:lstStyle/>
          <a:p>
            <a:r>
              <a:rPr lang="en-US" dirty="0" smtClean="0"/>
              <a:t>Flowchart</a:t>
            </a:r>
            <a:endParaRPr lang="en-US" dirty="0"/>
          </a:p>
        </p:txBody>
      </p:sp>
      <p:sp>
        <p:nvSpPr>
          <p:cNvPr id="4" name="Slide Number Placeholder 3"/>
          <p:cNvSpPr>
            <a:spLocks noGrp="1"/>
          </p:cNvSpPr>
          <p:nvPr>
            <p:ph type="sldNum" sz="quarter" idx="12"/>
          </p:nvPr>
        </p:nvSpPr>
        <p:spPr>
          <a:xfrm>
            <a:off x="-2234013" y="6322167"/>
            <a:ext cx="2743200" cy="365125"/>
          </a:xfrm>
        </p:spPr>
        <p:txBody>
          <a:bodyPr/>
          <a:lstStyle/>
          <a:p>
            <a:fld id="{0B434240-CDA1-42D8-8E7F-F171D9617B16}" type="slidenum">
              <a:rPr lang="en-US" smtClean="0"/>
              <a:t>2</a:t>
            </a:fld>
            <a:endParaRPr lang="en-US"/>
          </a:p>
        </p:txBody>
      </p:sp>
      <p:sp>
        <p:nvSpPr>
          <p:cNvPr id="13" name="Rectangle 12"/>
          <p:cNvSpPr/>
          <p:nvPr/>
        </p:nvSpPr>
        <p:spPr>
          <a:xfrm>
            <a:off x="9263641" y="439290"/>
            <a:ext cx="2273181" cy="666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Load, preprocess, and split the data</a:t>
            </a:r>
            <a:endParaRPr lang="en-US" dirty="0">
              <a:solidFill>
                <a:schemeClr val="tx1"/>
              </a:solidFill>
            </a:endParaRPr>
          </a:p>
        </p:txBody>
      </p:sp>
      <p:sp>
        <p:nvSpPr>
          <p:cNvPr id="14" name="Rectangle 13"/>
          <p:cNvSpPr/>
          <p:nvPr/>
        </p:nvSpPr>
        <p:spPr>
          <a:xfrm>
            <a:off x="9263640" y="1310970"/>
            <a:ext cx="2273181" cy="666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Build &amp; compile </a:t>
            </a:r>
          </a:p>
          <a:p>
            <a:pPr algn="ctr"/>
            <a:r>
              <a:rPr lang="en-US" dirty="0" smtClean="0">
                <a:solidFill>
                  <a:schemeClr val="tx1"/>
                </a:solidFill>
              </a:rPr>
              <a:t>the model</a:t>
            </a:r>
            <a:endParaRPr lang="en-US" dirty="0">
              <a:solidFill>
                <a:schemeClr val="tx1"/>
              </a:solidFill>
            </a:endParaRPr>
          </a:p>
        </p:txBody>
      </p:sp>
      <p:sp>
        <p:nvSpPr>
          <p:cNvPr id="15" name="Rectangle 14"/>
          <p:cNvSpPr/>
          <p:nvPr/>
        </p:nvSpPr>
        <p:spPr>
          <a:xfrm>
            <a:off x="9263639" y="2182650"/>
            <a:ext cx="2273181" cy="666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 the model</a:t>
            </a:r>
            <a:endParaRPr lang="en-US" dirty="0">
              <a:solidFill>
                <a:schemeClr val="tx1"/>
              </a:solidFill>
            </a:endParaRPr>
          </a:p>
        </p:txBody>
      </p:sp>
      <p:sp>
        <p:nvSpPr>
          <p:cNvPr id="16" name="Rectangle 15"/>
          <p:cNvSpPr/>
          <p:nvPr/>
        </p:nvSpPr>
        <p:spPr>
          <a:xfrm>
            <a:off x="9263639" y="3904260"/>
            <a:ext cx="2273181" cy="666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Calculate F1-score in multiple thresholds</a:t>
            </a:r>
            <a:endParaRPr lang="en-US" dirty="0">
              <a:solidFill>
                <a:schemeClr val="tx1"/>
              </a:solidFill>
            </a:endParaRPr>
          </a:p>
        </p:txBody>
      </p:sp>
      <p:sp>
        <p:nvSpPr>
          <p:cNvPr id="17" name="Rectangle 16"/>
          <p:cNvSpPr/>
          <p:nvPr/>
        </p:nvSpPr>
        <p:spPr>
          <a:xfrm>
            <a:off x="9263638" y="4807773"/>
            <a:ext cx="2273181" cy="6196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Show the F1-scores and select the best</a:t>
            </a:r>
            <a:endParaRPr lang="en-US" dirty="0">
              <a:solidFill>
                <a:schemeClr val="tx1"/>
              </a:solidFill>
            </a:endParaRPr>
          </a:p>
        </p:txBody>
      </p:sp>
      <p:sp>
        <p:nvSpPr>
          <p:cNvPr id="19" name="Rectangle 18"/>
          <p:cNvSpPr/>
          <p:nvPr/>
        </p:nvSpPr>
        <p:spPr>
          <a:xfrm>
            <a:off x="9263638" y="5664160"/>
            <a:ext cx="2273181" cy="666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Compare with </a:t>
            </a:r>
            <a:r>
              <a:rPr lang="en-US" dirty="0" err="1" smtClean="0">
                <a:solidFill>
                  <a:schemeClr val="tx1"/>
                </a:solidFill>
              </a:rPr>
              <a:t>argmax</a:t>
            </a:r>
            <a:r>
              <a:rPr lang="en-US" dirty="0" smtClean="0">
                <a:solidFill>
                  <a:schemeClr val="tx1"/>
                </a:solidFill>
              </a:rPr>
              <a:t> the results</a:t>
            </a:r>
            <a:endParaRPr lang="en-US" dirty="0">
              <a:solidFill>
                <a:schemeClr val="tx1"/>
              </a:solidFill>
            </a:endParaRPr>
          </a:p>
        </p:txBody>
      </p:sp>
      <p:cxnSp>
        <p:nvCxnSpPr>
          <p:cNvPr id="21" name="Straight Arrow Connector 20"/>
          <p:cNvCxnSpPr>
            <a:stCxn id="13" idx="2"/>
            <a:endCxn id="14" idx="0"/>
          </p:cNvCxnSpPr>
          <p:nvPr/>
        </p:nvCxnSpPr>
        <p:spPr>
          <a:xfrm flipH="1">
            <a:off x="10400231" y="1105861"/>
            <a:ext cx="1" cy="20510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2"/>
          </p:cNvCxnSpPr>
          <p:nvPr/>
        </p:nvCxnSpPr>
        <p:spPr>
          <a:xfrm flipH="1">
            <a:off x="10400228" y="1977541"/>
            <a:ext cx="3" cy="20219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7" idx="0"/>
          </p:cNvCxnSpPr>
          <p:nvPr/>
        </p:nvCxnSpPr>
        <p:spPr>
          <a:xfrm>
            <a:off x="10400227" y="4607319"/>
            <a:ext cx="2" cy="20045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9" idx="0"/>
          </p:cNvCxnSpPr>
          <p:nvPr/>
        </p:nvCxnSpPr>
        <p:spPr>
          <a:xfrm>
            <a:off x="10400224" y="5427469"/>
            <a:ext cx="5" cy="236691"/>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418315" y="2969819"/>
            <a:ext cx="8195417" cy="8127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smtClean="0">
                <a:solidFill>
                  <a:schemeClr val="accent5"/>
                </a:solidFill>
              </a:rPr>
              <a:t>Predict</a:t>
            </a:r>
            <a:r>
              <a:rPr lang="en-US" sz="1600" dirty="0" smtClean="0">
                <a:solidFill>
                  <a:schemeClr val="tx1"/>
                </a:solidFill>
              </a:rPr>
              <a:t> the class with the help of </a:t>
            </a:r>
            <a:r>
              <a:rPr lang="en-US" sz="1600" dirty="0" err="1" smtClean="0">
                <a:solidFill>
                  <a:schemeClr val="tx1"/>
                </a:solidFill>
              </a:rPr>
              <a:t>argmax</a:t>
            </a:r>
            <a:r>
              <a:rPr lang="en-US" sz="1600" dirty="0" smtClean="0">
                <a:solidFill>
                  <a:schemeClr val="tx1"/>
                </a:solidFill>
              </a:rPr>
              <a:t> function</a:t>
            </a:r>
          </a:p>
          <a:p>
            <a:pPr marL="285750" indent="-285750">
              <a:buFont typeface="Arial" panose="020B0604020202020204" pitchFamily="34" charset="0"/>
              <a:buChar char="•"/>
            </a:pPr>
            <a:r>
              <a:rPr lang="en-US" sz="1600" dirty="0" smtClean="0">
                <a:solidFill>
                  <a:schemeClr val="tx1"/>
                </a:solidFill>
              </a:rPr>
              <a:t>Calculate </a:t>
            </a:r>
            <a:r>
              <a:rPr lang="en-US" sz="1600" dirty="0" smtClean="0">
                <a:solidFill>
                  <a:schemeClr val="accent5"/>
                </a:solidFill>
              </a:rPr>
              <a:t>F1-score </a:t>
            </a:r>
            <a:r>
              <a:rPr lang="en-US" sz="1600" dirty="0" smtClean="0">
                <a:solidFill>
                  <a:schemeClr val="tx1"/>
                </a:solidFill>
              </a:rPr>
              <a:t>of data</a:t>
            </a:r>
            <a:endParaRPr lang="en-US" sz="1600" dirty="0">
              <a:solidFill>
                <a:schemeClr val="tx1"/>
              </a:solidFill>
            </a:endParaRPr>
          </a:p>
        </p:txBody>
      </p:sp>
      <p:sp>
        <p:nvSpPr>
          <p:cNvPr id="34" name="Rectangle 33"/>
          <p:cNvSpPr/>
          <p:nvPr/>
        </p:nvSpPr>
        <p:spPr>
          <a:xfrm>
            <a:off x="9263638" y="3036842"/>
            <a:ext cx="2273181" cy="6665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Calculate F1-score based on </a:t>
            </a:r>
            <a:r>
              <a:rPr lang="en-US" sz="1400" dirty="0" err="1" smtClean="0">
                <a:solidFill>
                  <a:schemeClr val="tx1"/>
                </a:solidFill>
              </a:rPr>
              <a:t>argmax</a:t>
            </a:r>
            <a:r>
              <a:rPr lang="en-US" sz="1400" dirty="0" smtClean="0">
                <a:solidFill>
                  <a:schemeClr val="tx1"/>
                </a:solidFill>
              </a:rPr>
              <a:t> class selection</a:t>
            </a:r>
            <a:endParaRPr lang="en-US" sz="1400" dirty="0">
              <a:solidFill>
                <a:schemeClr val="tx1"/>
              </a:solidFill>
            </a:endParaRPr>
          </a:p>
        </p:txBody>
      </p:sp>
      <p:cxnSp>
        <p:nvCxnSpPr>
          <p:cNvPr id="35" name="Straight Arrow Connector 34"/>
          <p:cNvCxnSpPr>
            <a:endCxn id="16" idx="0"/>
          </p:cNvCxnSpPr>
          <p:nvPr/>
        </p:nvCxnSpPr>
        <p:spPr>
          <a:xfrm>
            <a:off x="10400224" y="3683204"/>
            <a:ext cx="6" cy="22105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34" idx="0"/>
          </p:cNvCxnSpPr>
          <p:nvPr/>
        </p:nvCxnSpPr>
        <p:spPr>
          <a:xfrm>
            <a:off x="10400228" y="2843127"/>
            <a:ext cx="1" cy="193715"/>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959595" y="563330"/>
            <a:ext cx="454266" cy="3925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37" name="Rectangle 36"/>
          <p:cNvSpPr/>
          <p:nvPr/>
        </p:nvSpPr>
        <p:spPr>
          <a:xfrm>
            <a:off x="8959595" y="1438868"/>
            <a:ext cx="454266" cy="3925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8" name="Rectangle 37"/>
          <p:cNvSpPr/>
          <p:nvPr/>
        </p:nvSpPr>
        <p:spPr>
          <a:xfrm>
            <a:off x="8959595" y="2320930"/>
            <a:ext cx="454266" cy="3925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39" name="Rectangle 38"/>
          <p:cNvSpPr/>
          <p:nvPr/>
        </p:nvSpPr>
        <p:spPr>
          <a:xfrm>
            <a:off x="8959595" y="3173866"/>
            <a:ext cx="454266" cy="3925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endParaRPr lang="en-US" dirty="0">
              <a:solidFill>
                <a:schemeClr val="tx1"/>
              </a:solidFill>
            </a:endParaRPr>
          </a:p>
        </p:txBody>
      </p:sp>
      <p:sp>
        <p:nvSpPr>
          <p:cNvPr id="40" name="Rectangle 39"/>
          <p:cNvSpPr/>
          <p:nvPr/>
        </p:nvSpPr>
        <p:spPr>
          <a:xfrm>
            <a:off x="8959595" y="4049328"/>
            <a:ext cx="454266" cy="3925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a:t>
            </a:r>
            <a:endParaRPr lang="en-US" dirty="0">
              <a:solidFill>
                <a:schemeClr val="tx1"/>
              </a:solidFill>
            </a:endParaRPr>
          </a:p>
        </p:txBody>
      </p:sp>
      <p:sp>
        <p:nvSpPr>
          <p:cNvPr id="41" name="Rectangle 40"/>
          <p:cNvSpPr/>
          <p:nvPr/>
        </p:nvSpPr>
        <p:spPr>
          <a:xfrm>
            <a:off x="8959591" y="4921360"/>
            <a:ext cx="454266" cy="3925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6</a:t>
            </a:r>
            <a:endParaRPr lang="en-US" dirty="0">
              <a:solidFill>
                <a:schemeClr val="tx1"/>
              </a:solidFill>
            </a:endParaRPr>
          </a:p>
        </p:txBody>
      </p:sp>
      <p:sp>
        <p:nvSpPr>
          <p:cNvPr id="42" name="Rectangle 41"/>
          <p:cNvSpPr/>
          <p:nvPr/>
        </p:nvSpPr>
        <p:spPr>
          <a:xfrm>
            <a:off x="8959595" y="5827861"/>
            <a:ext cx="454266" cy="3925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7</a:t>
            </a:r>
            <a:endParaRPr lang="en-US" dirty="0">
              <a:solidFill>
                <a:schemeClr val="tx1"/>
              </a:solidFill>
            </a:endParaRPr>
          </a:p>
        </p:txBody>
      </p:sp>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14:trim st="3162"/>
                </p14:media>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67899726"/>
      </p:ext>
    </p:extLst>
  </p:cSld>
  <p:clrMapOvr>
    <a:masterClrMapping/>
  </p:clrMapOvr>
  <mc:AlternateContent xmlns:mc="http://schemas.openxmlformats.org/markup-compatibility/2006" xmlns:p14="http://schemas.microsoft.com/office/powerpoint/2010/main">
    <mc:Choice Requires="p14">
      <p:transition spd="slow" p14:dur="2000" advTm="45710"/>
    </mc:Choice>
    <mc:Fallback xmlns="">
      <p:transition spd="slow" advTm="45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p:txBody>
          <a:bodyPr>
            <a:normAutofit lnSpcReduction="10000"/>
          </a:bodyPr>
          <a:lstStyle/>
          <a:p>
            <a:pPr marL="514350" indent="-514350">
              <a:lnSpc>
                <a:spcPct val="150000"/>
              </a:lnSpc>
              <a:buFont typeface="+mj-lt"/>
              <a:buAutoNum type="arabicPeriod"/>
            </a:pPr>
            <a:r>
              <a:rPr lang="en-US" dirty="0">
                <a:latin typeface="Bodoni MT" panose="02070603080606020203" pitchFamily="18" charset="0"/>
              </a:rPr>
              <a:t>From Google Drive, click                  and pick</a:t>
            </a:r>
          </a:p>
          <a:p>
            <a:pPr marL="514350" indent="-514350">
              <a:lnSpc>
                <a:spcPct val="150000"/>
              </a:lnSpc>
              <a:buFont typeface="+mj-lt"/>
              <a:buAutoNum type="arabicPeriod"/>
            </a:pPr>
            <a:r>
              <a:rPr lang="en-US" dirty="0">
                <a:latin typeface="Bodoni MT" panose="02070603080606020203" pitchFamily="18" charset="0"/>
              </a:rPr>
              <a:t>Click</a:t>
            </a:r>
          </a:p>
          <a:p>
            <a:pPr marL="514350" indent="-514350">
              <a:lnSpc>
                <a:spcPct val="150000"/>
              </a:lnSpc>
              <a:buFont typeface="+mj-lt"/>
              <a:buAutoNum type="arabicPeriod"/>
            </a:pPr>
            <a:endParaRPr lang="en-US" dirty="0">
              <a:latin typeface="Bodoni MT" panose="02070603080606020203" pitchFamily="18" charset="0"/>
            </a:endParaRPr>
          </a:p>
          <a:p>
            <a:pPr marL="514350" indent="-514350">
              <a:lnSpc>
                <a:spcPct val="150000"/>
              </a:lnSpc>
              <a:buFont typeface="+mj-lt"/>
              <a:buAutoNum type="arabicPeriod"/>
            </a:pPr>
            <a:endParaRPr lang="en-US" dirty="0">
              <a:latin typeface="Bodoni MT" panose="02070603080606020203" pitchFamily="18" charset="0"/>
            </a:endParaRPr>
          </a:p>
          <a:p>
            <a:pPr marL="514350" indent="-514350">
              <a:lnSpc>
                <a:spcPct val="150000"/>
              </a:lnSpc>
              <a:buFont typeface="+mj-lt"/>
              <a:buAutoNum type="arabicPeriod"/>
            </a:pPr>
            <a:endParaRPr lang="en-US" dirty="0">
              <a:latin typeface="Bodoni MT" panose="02070603080606020203" pitchFamily="18" charset="0"/>
            </a:endParaRPr>
          </a:p>
          <a:p>
            <a:pPr marL="514350" indent="-514350">
              <a:lnSpc>
                <a:spcPct val="150000"/>
              </a:lnSpc>
              <a:buFont typeface="+mj-lt"/>
              <a:buAutoNum type="arabicPeriod"/>
            </a:pPr>
            <a:r>
              <a:rPr lang="en-US" dirty="0">
                <a:latin typeface="Bodoni MT" panose="02070603080606020203" pitchFamily="18" charset="0"/>
              </a:rPr>
              <a:t>Choose </a:t>
            </a:r>
            <a:r>
              <a:rPr lang="en-US" dirty="0" err="1" smtClean="0">
                <a:latin typeface="Bodoni MT" panose="02070603080606020203" pitchFamily="18" charset="0"/>
              </a:rPr>
              <a:t>Fabric_AOI.ipynb</a:t>
            </a:r>
            <a:r>
              <a:rPr lang="en-US" dirty="0" smtClean="0">
                <a:latin typeface="Bodoni MT" panose="02070603080606020203" pitchFamily="18" charset="0"/>
              </a:rPr>
              <a:t> </a:t>
            </a:r>
            <a:r>
              <a:rPr lang="en-US" dirty="0">
                <a:latin typeface="Bodoni MT" panose="02070603080606020203" pitchFamily="18" charset="0"/>
              </a:rPr>
              <a:t>file  </a:t>
            </a:r>
          </a:p>
        </p:txBody>
      </p:sp>
      <p:sp>
        <p:nvSpPr>
          <p:cNvPr id="4" name="Slide Number Placeholder 3"/>
          <p:cNvSpPr>
            <a:spLocks noGrp="1"/>
          </p:cNvSpPr>
          <p:nvPr>
            <p:ph type="sldNum" sz="quarter" idx="12"/>
          </p:nvPr>
        </p:nvSpPr>
        <p:spPr/>
        <p:txBody>
          <a:bodyPr/>
          <a:lstStyle/>
          <a:p>
            <a:fld id="{0B434240-CDA1-42D8-8E7F-F171D9617B16}" type="slidenum">
              <a:rPr lang="en-US" smtClean="0"/>
              <a:t>3</a:t>
            </a:fld>
            <a:endParaRPr lang="en-US"/>
          </a:p>
        </p:txBody>
      </p:sp>
      <p:pic>
        <p:nvPicPr>
          <p:cNvPr id="5" name="Picture 4"/>
          <p:cNvPicPr>
            <a:picLocks noChangeAspect="1"/>
          </p:cNvPicPr>
          <p:nvPr/>
        </p:nvPicPr>
        <p:blipFill>
          <a:blip r:embed="rId5"/>
          <a:stretch>
            <a:fillRect/>
          </a:stretch>
        </p:blipFill>
        <p:spPr>
          <a:xfrm>
            <a:off x="4665132" y="1852741"/>
            <a:ext cx="1447800" cy="657225"/>
          </a:xfrm>
          <a:prstGeom prst="rect">
            <a:avLst/>
          </a:prstGeom>
        </p:spPr>
      </p:pic>
      <p:pic>
        <p:nvPicPr>
          <p:cNvPr id="6" name="Picture 5"/>
          <p:cNvPicPr>
            <a:picLocks noChangeAspect="1"/>
          </p:cNvPicPr>
          <p:nvPr/>
        </p:nvPicPr>
        <p:blipFill rotWithShape="1">
          <a:blip r:embed="rId6"/>
          <a:srcRect t="6631" r="80780" b="28280"/>
          <a:stretch/>
        </p:blipFill>
        <p:spPr>
          <a:xfrm>
            <a:off x="7665748" y="1981242"/>
            <a:ext cx="4068339" cy="3874879"/>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rotWithShape="1">
          <a:blip r:embed="rId7"/>
          <a:srcRect t="6903" r="86183" b="63544"/>
          <a:stretch/>
        </p:blipFill>
        <p:spPr>
          <a:xfrm>
            <a:off x="1919467" y="2800523"/>
            <a:ext cx="3717642" cy="2236319"/>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9725553" y="4766328"/>
            <a:ext cx="1881771" cy="2000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438928" y="4377760"/>
            <a:ext cx="2129421" cy="2000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p:cNvPr>
          <p:cNvPicPr>
            <a:picLocks noChangeAspect="1"/>
          </p:cNvPicPr>
          <p:nvPr>
            <a:audioFile r:link="rId1"/>
            <p:extLst>
              <p:ext uri="{DAA4B4D4-6D71-4841-9C94-3DE7FCFB9230}">
                <p14:media xmlns:p14="http://schemas.microsoft.com/office/powerpoint/2010/main" r:embed="rId2">
                  <p14:trim st="2668"/>
                </p14:media>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85456609"/>
      </p:ext>
    </p:extLst>
  </p:cSld>
  <p:clrMapOvr>
    <a:masterClrMapping/>
  </p:clrMapOvr>
  <mc:AlternateContent xmlns:mc="http://schemas.openxmlformats.org/markup-compatibility/2006" xmlns:p14="http://schemas.microsoft.com/office/powerpoint/2010/main">
    <mc:Choice Requires="p14">
      <p:transition spd="slow" p14:dur="2000" advTm="40320"/>
    </mc:Choice>
    <mc:Fallback xmlns="">
      <p:transition spd="slow" advTm="40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p:txBody>
          <a:bodyPr>
            <a:normAutofit/>
          </a:bodyPr>
          <a:lstStyle/>
          <a:p>
            <a:pPr marL="514350" indent="-514350">
              <a:lnSpc>
                <a:spcPct val="150000"/>
              </a:lnSpc>
              <a:buFont typeface="+mj-lt"/>
              <a:buAutoNum type="arabicPeriod"/>
            </a:pPr>
            <a:r>
              <a:rPr lang="en-US" dirty="0" smtClean="0">
                <a:latin typeface="Bodoni MT" panose="02070603080606020203" pitchFamily="18" charset="0"/>
              </a:rPr>
              <a:t>Click “Files” menu that looks like a folder image at the left hand side of the screen</a:t>
            </a:r>
          </a:p>
          <a:p>
            <a:pPr marL="514350" indent="-514350">
              <a:lnSpc>
                <a:spcPct val="150000"/>
              </a:lnSpc>
              <a:buFont typeface="+mj-lt"/>
              <a:buAutoNum type="arabicPeriod"/>
            </a:pPr>
            <a:r>
              <a:rPr lang="en-US" dirty="0" smtClean="0">
                <a:latin typeface="Bodoni MT" panose="02070603080606020203" pitchFamily="18" charset="0"/>
              </a:rPr>
              <a:t>Drag and drop the .</a:t>
            </a:r>
            <a:r>
              <a:rPr lang="en-US" dirty="0" err="1" smtClean="0">
                <a:latin typeface="Bodoni MT" panose="02070603080606020203" pitchFamily="18" charset="0"/>
              </a:rPr>
              <a:t>npy</a:t>
            </a:r>
            <a:r>
              <a:rPr lang="en-US" dirty="0" smtClean="0">
                <a:latin typeface="Bodoni MT" panose="02070603080606020203" pitchFamily="18" charset="0"/>
              </a:rPr>
              <a:t> files</a:t>
            </a:r>
            <a:endParaRPr lang="en-US" dirty="0">
              <a:latin typeface="Bodoni MT" panose="02070603080606020203" pitchFamily="18" charset="0"/>
            </a:endParaRPr>
          </a:p>
        </p:txBody>
      </p:sp>
      <p:sp>
        <p:nvSpPr>
          <p:cNvPr id="4" name="Slide Number Placeholder 3"/>
          <p:cNvSpPr>
            <a:spLocks noGrp="1"/>
          </p:cNvSpPr>
          <p:nvPr>
            <p:ph type="sldNum" sz="quarter" idx="12"/>
          </p:nvPr>
        </p:nvSpPr>
        <p:spPr/>
        <p:txBody>
          <a:bodyPr/>
          <a:lstStyle/>
          <a:p>
            <a:fld id="{0B434240-CDA1-42D8-8E7F-F171D9617B16}" type="slidenum">
              <a:rPr lang="en-US" smtClean="0"/>
              <a:t>4</a:t>
            </a:fld>
            <a:endParaRPr lang="en-US"/>
          </a:p>
        </p:txBody>
      </p:sp>
      <p:pic>
        <p:nvPicPr>
          <p:cNvPr id="11" name="Picture 10"/>
          <p:cNvPicPr>
            <a:picLocks noChangeAspect="1"/>
          </p:cNvPicPr>
          <p:nvPr/>
        </p:nvPicPr>
        <p:blipFill rotWithShape="1">
          <a:blip r:embed="rId5"/>
          <a:srcRect r="39912" b="35436"/>
          <a:stretch/>
        </p:blipFill>
        <p:spPr>
          <a:xfrm>
            <a:off x="7400194" y="2446496"/>
            <a:ext cx="4390291" cy="2459611"/>
          </a:xfrm>
          <a:prstGeom prst="rect">
            <a:avLst/>
          </a:prstGeom>
        </p:spPr>
      </p:pic>
      <p:sp>
        <p:nvSpPr>
          <p:cNvPr id="9" name="Rounded Rectangle 8"/>
          <p:cNvSpPr/>
          <p:nvPr/>
        </p:nvSpPr>
        <p:spPr>
          <a:xfrm>
            <a:off x="7400194" y="4191780"/>
            <a:ext cx="319452" cy="2659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3481754" y="2428912"/>
            <a:ext cx="3918440" cy="165951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6"/>
          <a:srcRect r="43565" b="30081"/>
          <a:stretch/>
        </p:blipFill>
        <p:spPr>
          <a:xfrm>
            <a:off x="4024537" y="4190756"/>
            <a:ext cx="2832875" cy="2530719"/>
          </a:xfrm>
          <a:prstGeom prst="rect">
            <a:avLst/>
          </a:prstGeom>
        </p:spPr>
      </p:pic>
      <p:sp>
        <p:nvSpPr>
          <p:cNvPr id="16" name="Rounded Rectangle 15"/>
          <p:cNvSpPr/>
          <p:nvPr/>
        </p:nvSpPr>
        <p:spPr>
          <a:xfrm>
            <a:off x="3931920" y="6176963"/>
            <a:ext cx="1862211" cy="43284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3815862" y="3851031"/>
            <a:ext cx="560195" cy="22235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14:trim st="1858"/>
                </p14:media>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02810515"/>
      </p:ext>
    </p:extLst>
  </p:cSld>
  <p:clrMapOvr>
    <a:masterClrMapping/>
  </p:clrMapOvr>
  <mc:AlternateContent xmlns:mc="http://schemas.openxmlformats.org/markup-compatibility/2006" xmlns:p14="http://schemas.microsoft.com/office/powerpoint/2010/main">
    <mc:Choice Requires="p14">
      <p:transition spd="slow" p14:dur="2000" advTm="13190"/>
    </mc:Choice>
    <mc:Fallback xmlns="">
      <p:transition spd="slow" advTm="13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4848"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0: import the required functions</a:t>
            </a:r>
            <a:endParaRPr lang="en-US" dirty="0"/>
          </a:p>
        </p:txBody>
      </p:sp>
      <p:sp>
        <p:nvSpPr>
          <p:cNvPr id="4" name="Slide Number Placeholder 3"/>
          <p:cNvSpPr>
            <a:spLocks noGrp="1"/>
          </p:cNvSpPr>
          <p:nvPr>
            <p:ph type="sldNum" sz="quarter" idx="12"/>
          </p:nvPr>
        </p:nvSpPr>
        <p:spPr/>
        <p:txBody>
          <a:bodyPr/>
          <a:lstStyle/>
          <a:p>
            <a:fld id="{0B434240-CDA1-42D8-8E7F-F171D9617B16}" type="slidenum">
              <a:rPr lang="en-US" smtClean="0"/>
              <a:t>5</a:t>
            </a:fld>
            <a:endParaRPr lang="en-US"/>
          </a:p>
        </p:txBody>
      </p:sp>
      <p:pic>
        <p:nvPicPr>
          <p:cNvPr id="5" name="Picture 4"/>
          <p:cNvPicPr>
            <a:picLocks noChangeAspect="1"/>
          </p:cNvPicPr>
          <p:nvPr/>
        </p:nvPicPr>
        <p:blipFill>
          <a:blip r:embed="rId5"/>
          <a:stretch>
            <a:fillRect/>
          </a:stretch>
        </p:blipFill>
        <p:spPr>
          <a:xfrm>
            <a:off x="279399" y="1825624"/>
            <a:ext cx="9991624" cy="2445930"/>
          </a:xfrm>
          <a:prstGeom prst="rect">
            <a:avLst/>
          </a:prstGeom>
          <a:effectLst>
            <a:outerShdw blurRad="63500" sx="102000" sy="102000" algn="ctr" rotWithShape="0">
              <a:prstClr val="black">
                <a:alpha val="40000"/>
              </a:prstClr>
            </a:outerShdw>
          </a:effectLst>
        </p:spPr>
      </p:pic>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14:trim st="2070"/>
                </p14:media>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3403413"/>
      </p:ext>
    </p:extLst>
  </p:cSld>
  <p:clrMapOvr>
    <a:masterClrMapping/>
  </p:clrMapOvr>
  <mc:AlternateContent xmlns:mc="http://schemas.openxmlformats.org/markup-compatibility/2006" xmlns:p14="http://schemas.microsoft.com/office/powerpoint/2010/main">
    <mc:Choice Requires="p14">
      <p:transition spd="slow" p14:dur="2000" advTm="12180"/>
    </mc:Choice>
    <mc:Fallback xmlns="">
      <p:transition spd="slow" advTm="12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load, preprocess, and split the data</a:t>
            </a:r>
            <a:br>
              <a:rPr lang="en-US" dirty="0" smtClean="0"/>
            </a:br>
            <a:r>
              <a:rPr lang="en-US" sz="3200" dirty="0">
                <a:solidFill>
                  <a:schemeClr val="accent5"/>
                </a:solidFill>
              </a:rPr>
              <a:t>(please complete the code by filling the blanks)</a:t>
            </a:r>
            <a:endParaRPr lang="en-US" dirty="0"/>
          </a:p>
        </p:txBody>
      </p:sp>
      <p:sp>
        <p:nvSpPr>
          <p:cNvPr id="4" name="Slide Number Placeholder 3"/>
          <p:cNvSpPr>
            <a:spLocks noGrp="1"/>
          </p:cNvSpPr>
          <p:nvPr>
            <p:ph type="sldNum" sz="quarter" idx="12"/>
          </p:nvPr>
        </p:nvSpPr>
        <p:spPr/>
        <p:txBody>
          <a:bodyPr/>
          <a:lstStyle/>
          <a:p>
            <a:fld id="{0B434240-CDA1-42D8-8E7F-F171D9617B16}" type="slidenum">
              <a:rPr lang="en-US" smtClean="0"/>
              <a:t>6</a:t>
            </a:fld>
            <a:endParaRPr lang="en-US"/>
          </a:p>
        </p:txBody>
      </p:sp>
      <p:sp>
        <p:nvSpPr>
          <p:cNvPr id="5" name="Content Placeholder 4"/>
          <p:cNvSpPr>
            <a:spLocks noGrp="1"/>
          </p:cNvSpPr>
          <p:nvPr>
            <p:ph idx="1"/>
          </p:nvPr>
        </p:nvSpPr>
        <p:spPr/>
        <p:txBody>
          <a:bodyPr/>
          <a:lstStyle/>
          <a:p>
            <a:r>
              <a:rPr lang="en-US" sz="2400" dirty="0" smtClean="0"/>
              <a:t>Load the </a:t>
            </a:r>
            <a:r>
              <a:rPr lang="en-US" sz="2400" dirty="0" err="1" smtClean="0"/>
              <a:t>npy</a:t>
            </a:r>
            <a:r>
              <a:rPr lang="en-US" sz="2400" dirty="0" smtClean="0"/>
              <a:t> files</a:t>
            </a:r>
          </a:p>
          <a:p>
            <a:r>
              <a:rPr lang="en-US" sz="2400" dirty="0" smtClean="0"/>
              <a:t>Normalize the image files into 0~1</a:t>
            </a:r>
          </a:p>
          <a:p>
            <a:r>
              <a:rPr lang="en-US" sz="2400" dirty="0" smtClean="0"/>
              <a:t>Split into train, validation, and testing</a:t>
            </a:r>
          </a:p>
          <a:p>
            <a:pPr marL="0" lvl="1" indent="0">
              <a:spcBef>
                <a:spcPts val="1000"/>
              </a:spcBef>
              <a:buNone/>
            </a:pPr>
            <a:r>
              <a:rPr lang="en-US" dirty="0"/>
              <a:t>	</a:t>
            </a:r>
            <a:r>
              <a:rPr lang="en-US" sz="1800" dirty="0"/>
              <a:t>Hint: the function </a:t>
            </a:r>
            <a:r>
              <a:rPr lang="en-US" sz="1800" dirty="0" smtClean="0"/>
              <a:t>split the data </a:t>
            </a:r>
            <a:r>
              <a:rPr lang="en-US" sz="1800" b="1" dirty="0" smtClean="0"/>
              <a:t>has</a:t>
            </a:r>
            <a:r>
              <a:rPr lang="en-US" sz="1800" dirty="0" smtClean="0"/>
              <a:t> </a:t>
            </a:r>
            <a:r>
              <a:rPr lang="en-US" sz="1800" b="1" dirty="0"/>
              <a:t>been imported </a:t>
            </a:r>
            <a:r>
              <a:rPr lang="en-US" sz="1800" dirty="0"/>
              <a:t>from </a:t>
            </a:r>
            <a:r>
              <a:rPr lang="en-US" sz="1800" dirty="0" err="1" smtClean="0"/>
              <a:t>sklearn.model_selection</a:t>
            </a:r>
            <a:endParaRPr lang="en-US" sz="1800" dirty="0"/>
          </a:p>
        </p:txBody>
      </p:sp>
      <p:pic>
        <p:nvPicPr>
          <p:cNvPr id="7" name="Picture 6"/>
          <p:cNvPicPr>
            <a:picLocks noChangeAspect="1"/>
          </p:cNvPicPr>
          <p:nvPr/>
        </p:nvPicPr>
        <p:blipFill>
          <a:blip r:embed="rId5"/>
          <a:stretch>
            <a:fillRect/>
          </a:stretch>
        </p:blipFill>
        <p:spPr>
          <a:xfrm>
            <a:off x="442102" y="3644900"/>
            <a:ext cx="6353175" cy="3076575"/>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6"/>
          <a:stretch>
            <a:fillRect/>
          </a:stretch>
        </p:blipFill>
        <p:spPr>
          <a:xfrm>
            <a:off x="7114736" y="4585426"/>
            <a:ext cx="4393605" cy="953226"/>
          </a:xfrm>
          <a:prstGeom prst="rect">
            <a:avLst/>
          </a:prstGeom>
          <a:ln>
            <a:noFill/>
          </a:ln>
          <a:effectLst>
            <a:outerShdw blurRad="63500" sx="102000" sy="102000" algn="ctr" rotWithShape="0">
              <a:prstClr val="black">
                <a:alpha val="40000"/>
              </a:prstClr>
            </a:outerShdw>
          </a:effectLst>
        </p:spPr>
      </p:pic>
      <p:sp>
        <p:nvSpPr>
          <p:cNvPr id="9" name="TextBox 8"/>
          <p:cNvSpPr txBox="1"/>
          <p:nvPr/>
        </p:nvSpPr>
        <p:spPr>
          <a:xfrm>
            <a:off x="7055933" y="4034067"/>
            <a:ext cx="4511209" cy="461665"/>
          </a:xfrm>
          <a:prstGeom prst="rect">
            <a:avLst/>
          </a:prstGeom>
          <a:noFill/>
        </p:spPr>
        <p:txBody>
          <a:bodyPr wrap="square" rtlCol="0">
            <a:spAutoFit/>
          </a:bodyPr>
          <a:lstStyle/>
          <a:p>
            <a:r>
              <a:rPr lang="en-US" sz="2400" dirty="0" smtClean="0"/>
              <a:t>Sample output:</a:t>
            </a:r>
            <a:endParaRPr lang="en-US" sz="2400" dirty="0"/>
          </a:p>
        </p:txBody>
      </p:sp>
      <p:pic>
        <p:nvPicPr>
          <p:cNvPr id="6" name="Audio 5">
            <a:hlinkClick r:id="" action="ppaction://media"/>
          </p:cNvPr>
          <p:cNvPicPr>
            <a:picLocks noChangeAspect="1"/>
          </p:cNvPicPr>
          <p:nvPr>
            <a:audioFile r:link="rId1"/>
            <p:extLst>
              <p:ext uri="{DAA4B4D4-6D71-4841-9C94-3DE7FCFB9230}">
                <p14:media xmlns:p14="http://schemas.microsoft.com/office/powerpoint/2010/main" r:embed="rId2">
                  <p14:trim st="498"/>
                </p14:media>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28819188"/>
      </p:ext>
    </p:extLst>
  </p:cSld>
  <p:clrMapOvr>
    <a:masterClrMapping/>
  </p:clrMapOvr>
  <mc:AlternateContent xmlns:mc="http://schemas.openxmlformats.org/markup-compatibility/2006" xmlns:p14="http://schemas.microsoft.com/office/powerpoint/2010/main">
    <mc:Choice Requires="p14">
      <p:transition spd="slow" p14:dur="2000" advTm="102520"/>
    </mc:Choice>
    <mc:Fallback xmlns="">
      <p:transition spd="slow" advTm="102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build and compile the model</a:t>
            </a:r>
            <a:endParaRPr lang="en-US" dirty="0"/>
          </a:p>
        </p:txBody>
      </p:sp>
      <p:sp>
        <p:nvSpPr>
          <p:cNvPr id="4" name="Slide Number Placeholder 3"/>
          <p:cNvSpPr>
            <a:spLocks noGrp="1"/>
          </p:cNvSpPr>
          <p:nvPr>
            <p:ph type="sldNum" sz="quarter" idx="12"/>
          </p:nvPr>
        </p:nvSpPr>
        <p:spPr/>
        <p:txBody>
          <a:bodyPr/>
          <a:lstStyle/>
          <a:p>
            <a:fld id="{0B434240-CDA1-42D8-8E7F-F171D9617B16}" type="slidenum">
              <a:rPr lang="en-US" smtClean="0"/>
              <a:t>7</a:t>
            </a:fld>
            <a:endParaRPr lang="en-US"/>
          </a:p>
        </p:txBody>
      </p:sp>
      <p:pic>
        <p:nvPicPr>
          <p:cNvPr id="6" name="Picture 5"/>
          <p:cNvPicPr>
            <a:picLocks noChangeAspect="1"/>
          </p:cNvPicPr>
          <p:nvPr/>
        </p:nvPicPr>
        <p:blipFill>
          <a:blip r:embed="rId5"/>
          <a:stretch>
            <a:fillRect/>
          </a:stretch>
        </p:blipFill>
        <p:spPr>
          <a:xfrm>
            <a:off x="279400" y="1792587"/>
            <a:ext cx="5625012" cy="4928887"/>
          </a:xfrm>
          <a:prstGeom prst="rect">
            <a:avLst/>
          </a:prstGeom>
          <a:effectLst>
            <a:outerShdw blurRad="63500" sx="102000" sy="102000" algn="ctr" rotWithShape="0">
              <a:prstClr val="black">
                <a:alpha val="40000"/>
              </a:prstClr>
            </a:outerShdw>
          </a:effectLst>
        </p:spPr>
      </p:pic>
      <p:pic>
        <p:nvPicPr>
          <p:cNvPr id="3" name="Audio 2">
            <a:hlinkClick r:id="" action="ppaction://media"/>
          </p:cNvPr>
          <p:cNvPicPr>
            <a:picLocks noChangeAspect="1"/>
          </p:cNvPicPr>
          <p:nvPr>
            <a:audioFile r:link="rId1"/>
            <p:extLst>
              <p:ext uri="{DAA4B4D4-6D71-4841-9C94-3DE7FCFB9230}">
                <p14:media xmlns:p14="http://schemas.microsoft.com/office/powerpoint/2010/main" r:embed="rId2">
                  <p14:trim st="2349"/>
                </p14:media>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3652226"/>
      </p:ext>
    </p:extLst>
  </p:cSld>
  <p:clrMapOvr>
    <a:masterClrMapping/>
  </p:clrMapOvr>
  <mc:AlternateContent xmlns:mc="http://schemas.openxmlformats.org/markup-compatibility/2006" xmlns:p14="http://schemas.microsoft.com/office/powerpoint/2010/main">
    <mc:Choice Requires="p14">
      <p:transition spd="slow" p14:dur="2000" advTm="21970"/>
    </mc:Choice>
    <mc:Fallback xmlns="">
      <p:transition spd="slow" advTm="21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train the model </a:t>
            </a:r>
            <a:br>
              <a:rPr lang="en-US" dirty="0" smtClean="0"/>
            </a:br>
            <a:r>
              <a:rPr lang="en-US" sz="3200" dirty="0" smtClean="0">
                <a:solidFill>
                  <a:schemeClr val="accent5"/>
                </a:solidFill>
              </a:rPr>
              <a:t>(please complete the code by filling the blanks)</a:t>
            </a:r>
            <a:endParaRPr lang="en-US" sz="3200" dirty="0">
              <a:solidFill>
                <a:schemeClr val="accent5"/>
              </a:solidFill>
            </a:endParaRPr>
          </a:p>
        </p:txBody>
      </p:sp>
      <p:sp>
        <p:nvSpPr>
          <p:cNvPr id="4" name="Slide Number Placeholder 3"/>
          <p:cNvSpPr>
            <a:spLocks noGrp="1"/>
          </p:cNvSpPr>
          <p:nvPr>
            <p:ph type="sldNum" sz="quarter" idx="12"/>
          </p:nvPr>
        </p:nvSpPr>
        <p:spPr/>
        <p:txBody>
          <a:bodyPr/>
          <a:lstStyle/>
          <a:p>
            <a:fld id="{0B434240-CDA1-42D8-8E7F-F171D9617B16}" type="slidenum">
              <a:rPr lang="en-US" smtClean="0"/>
              <a:t>8</a:t>
            </a:fld>
            <a:endParaRPr lang="en-US"/>
          </a:p>
        </p:txBody>
      </p:sp>
      <p:sp>
        <p:nvSpPr>
          <p:cNvPr id="5" name="Content Placeholder 4"/>
          <p:cNvSpPr>
            <a:spLocks noGrp="1"/>
          </p:cNvSpPr>
          <p:nvPr>
            <p:ph idx="1"/>
          </p:nvPr>
        </p:nvSpPr>
        <p:spPr/>
        <p:txBody>
          <a:bodyPr>
            <a:normAutofit/>
          </a:bodyPr>
          <a:lstStyle/>
          <a:p>
            <a:r>
              <a:rPr lang="en-US" sz="2400" dirty="0" smtClean="0"/>
              <a:t>Call the function to build the model</a:t>
            </a:r>
          </a:p>
          <a:p>
            <a:r>
              <a:rPr lang="en-US" sz="2400" dirty="0" smtClean="0"/>
              <a:t>Train the model using the training and validation data with </a:t>
            </a:r>
            <a:r>
              <a:rPr lang="en-US" sz="2400" dirty="0" smtClean="0">
                <a:solidFill>
                  <a:schemeClr val="accent5"/>
                </a:solidFill>
              </a:rPr>
              <a:t>epochs 10</a:t>
            </a:r>
            <a:r>
              <a:rPr lang="en-US" sz="2400" dirty="0" smtClean="0"/>
              <a:t> and </a:t>
            </a:r>
            <a:r>
              <a:rPr lang="en-US" sz="2400" dirty="0" err="1" smtClean="0">
                <a:solidFill>
                  <a:schemeClr val="accent5"/>
                </a:solidFill>
              </a:rPr>
              <a:t>batch_size</a:t>
            </a:r>
            <a:r>
              <a:rPr lang="en-US" sz="2400" dirty="0" smtClean="0">
                <a:solidFill>
                  <a:schemeClr val="accent5"/>
                </a:solidFill>
              </a:rPr>
              <a:t> 32</a:t>
            </a:r>
            <a:endParaRPr lang="en-US" sz="2400" dirty="0">
              <a:solidFill>
                <a:schemeClr val="accent5"/>
              </a:solidFill>
            </a:endParaRPr>
          </a:p>
        </p:txBody>
      </p:sp>
      <p:pic>
        <p:nvPicPr>
          <p:cNvPr id="6" name="Picture 5"/>
          <p:cNvPicPr>
            <a:picLocks noChangeAspect="1"/>
          </p:cNvPicPr>
          <p:nvPr/>
        </p:nvPicPr>
        <p:blipFill>
          <a:blip r:embed="rId5"/>
          <a:stretch>
            <a:fillRect/>
          </a:stretch>
        </p:blipFill>
        <p:spPr>
          <a:xfrm>
            <a:off x="279399" y="3132183"/>
            <a:ext cx="8931864" cy="951548"/>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6"/>
          <a:stretch>
            <a:fillRect/>
          </a:stretch>
        </p:blipFill>
        <p:spPr>
          <a:xfrm>
            <a:off x="279399" y="5048294"/>
            <a:ext cx="10525125" cy="1057275"/>
          </a:xfrm>
          <a:prstGeom prst="rect">
            <a:avLst/>
          </a:prstGeom>
          <a:effectLst>
            <a:outerShdw blurRad="63500" sx="102000" sy="102000" algn="ctr" rotWithShape="0">
              <a:prstClr val="black">
                <a:alpha val="40000"/>
              </a:prstClr>
            </a:outerShdw>
          </a:effectLst>
        </p:spPr>
      </p:pic>
      <p:sp>
        <p:nvSpPr>
          <p:cNvPr id="8" name="TextBox 7"/>
          <p:cNvSpPr txBox="1"/>
          <p:nvPr/>
        </p:nvSpPr>
        <p:spPr>
          <a:xfrm>
            <a:off x="642241" y="6176963"/>
            <a:ext cx="677108" cy="369332"/>
          </a:xfrm>
          <a:prstGeom prst="rect">
            <a:avLst/>
          </a:prstGeom>
          <a:noFill/>
        </p:spPr>
        <p:txBody>
          <a:bodyPr vert="vert" wrap="square" rtlCol="0">
            <a:spAutoFit/>
          </a:bodyPr>
          <a:lstStyle/>
          <a:p>
            <a:r>
              <a:rPr lang="en-US" sz="3200" dirty="0" smtClean="0"/>
              <a:t>…</a:t>
            </a:r>
            <a:endParaRPr lang="en-US" sz="3200" dirty="0"/>
          </a:p>
        </p:txBody>
      </p:sp>
      <p:sp>
        <p:nvSpPr>
          <p:cNvPr id="9" name="TextBox 8"/>
          <p:cNvSpPr txBox="1"/>
          <p:nvPr/>
        </p:nvSpPr>
        <p:spPr>
          <a:xfrm>
            <a:off x="234122" y="4451692"/>
            <a:ext cx="4511209" cy="461665"/>
          </a:xfrm>
          <a:prstGeom prst="rect">
            <a:avLst/>
          </a:prstGeom>
          <a:noFill/>
        </p:spPr>
        <p:txBody>
          <a:bodyPr wrap="square" rtlCol="0">
            <a:spAutoFit/>
          </a:bodyPr>
          <a:lstStyle/>
          <a:p>
            <a:r>
              <a:rPr lang="en-US" sz="2400" dirty="0" smtClean="0"/>
              <a:t>Sample output:</a:t>
            </a:r>
            <a:endParaRPr lang="en-US" sz="2400" dirty="0"/>
          </a:p>
        </p:txBody>
      </p:sp>
      <p:pic>
        <p:nvPicPr>
          <p:cNvPr id="11" name="Audio 10">
            <a:hlinkClick r:id="" action="ppaction://media"/>
          </p:cNvPr>
          <p:cNvPicPr>
            <a:picLocks noChangeAspect="1"/>
          </p:cNvPicPr>
          <p:nvPr>
            <a:audioFile r:link="rId1"/>
            <p:extLst>
              <p:ext uri="{DAA4B4D4-6D71-4841-9C94-3DE7FCFB9230}">
                <p14:media xmlns:p14="http://schemas.microsoft.com/office/powerpoint/2010/main" r:embed="rId2">
                  <p14:trim st="382"/>
                </p14:media>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49162523"/>
      </p:ext>
    </p:extLst>
  </p:cSld>
  <p:clrMapOvr>
    <a:masterClrMapping/>
  </p:clrMapOvr>
  <mc:AlternateContent xmlns:mc="http://schemas.openxmlformats.org/markup-compatibility/2006" xmlns:p14="http://schemas.microsoft.com/office/powerpoint/2010/main">
    <mc:Choice Requires="p14">
      <p:transition spd="slow" p14:dur="2000" advTm="38430"/>
    </mc:Choice>
    <mc:Fallback xmlns="">
      <p:transition spd="slow" advTm="38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Step 4: </a:t>
            </a:r>
            <a:r>
              <a:rPr lang="en-US" sz="4000" dirty="0"/>
              <a:t>Calculate F1-score based on </a:t>
            </a:r>
            <a:r>
              <a:rPr lang="en-US" sz="4000" dirty="0" err="1"/>
              <a:t>argmax</a:t>
            </a:r>
            <a:r>
              <a:rPr lang="en-US" sz="4000" dirty="0"/>
              <a:t> class </a:t>
            </a:r>
            <a:r>
              <a:rPr lang="en-US" sz="4000" dirty="0" smtClean="0"/>
              <a:t>selection </a:t>
            </a:r>
            <a:r>
              <a:rPr lang="en-US" sz="4000" dirty="0">
                <a:solidFill>
                  <a:schemeClr val="accent5"/>
                </a:solidFill>
              </a:rPr>
              <a:t>(please complete the code by filling the blanks)</a:t>
            </a:r>
            <a:endParaRPr lang="en-US" sz="4000" dirty="0"/>
          </a:p>
        </p:txBody>
      </p:sp>
      <p:sp>
        <p:nvSpPr>
          <p:cNvPr id="3" name="Content Placeholder 2"/>
          <p:cNvSpPr>
            <a:spLocks noGrp="1"/>
          </p:cNvSpPr>
          <p:nvPr>
            <p:ph idx="1"/>
          </p:nvPr>
        </p:nvSpPr>
        <p:spPr/>
        <p:txBody>
          <a:bodyPr/>
          <a:lstStyle/>
          <a:p>
            <a:r>
              <a:rPr lang="en-US" dirty="0" smtClean="0"/>
              <a:t>Predict the x data</a:t>
            </a:r>
          </a:p>
          <a:p>
            <a:r>
              <a:rPr lang="en-US" dirty="0" smtClean="0"/>
              <a:t>Select the highest probability class using </a:t>
            </a:r>
            <a:r>
              <a:rPr lang="en-US" dirty="0" err="1" smtClean="0"/>
              <a:t>argmax</a:t>
            </a:r>
            <a:endParaRPr lang="en-US" dirty="0" smtClean="0"/>
          </a:p>
          <a:p>
            <a:r>
              <a:rPr lang="en-US" dirty="0" smtClean="0"/>
              <a:t>Show the </a:t>
            </a:r>
            <a:r>
              <a:rPr lang="en-US" dirty="0" smtClean="0">
                <a:solidFill>
                  <a:schemeClr val="accent5"/>
                </a:solidFill>
              </a:rPr>
              <a:t>confusion matrix </a:t>
            </a:r>
            <a:r>
              <a:rPr lang="en-US" dirty="0" smtClean="0"/>
              <a:t>&amp; </a:t>
            </a:r>
            <a:r>
              <a:rPr lang="en-US" dirty="0" smtClean="0">
                <a:solidFill>
                  <a:schemeClr val="accent5"/>
                </a:solidFill>
              </a:rPr>
              <a:t>F1 scores</a:t>
            </a:r>
          </a:p>
          <a:p>
            <a:pPr marL="457200" lvl="1" indent="0">
              <a:buNone/>
            </a:pPr>
            <a:r>
              <a:rPr lang="en-US" sz="1800" dirty="0" smtClean="0"/>
              <a:t>Hint: the function to show the confusion matrix and F1 score </a:t>
            </a:r>
            <a:r>
              <a:rPr lang="en-US" sz="1800" b="1" dirty="0" smtClean="0"/>
              <a:t>have</a:t>
            </a:r>
            <a:r>
              <a:rPr lang="en-US" sz="1800" dirty="0" smtClean="0"/>
              <a:t> </a:t>
            </a:r>
            <a:r>
              <a:rPr lang="en-US" sz="1800" b="1" dirty="0" smtClean="0"/>
              <a:t>been imported </a:t>
            </a:r>
            <a:r>
              <a:rPr lang="en-US" sz="1800" dirty="0" smtClean="0"/>
              <a:t>from </a:t>
            </a:r>
            <a:r>
              <a:rPr lang="en-US" sz="1800" dirty="0" err="1" smtClean="0"/>
              <a:t>sklearn.metrics</a:t>
            </a:r>
            <a:endParaRPr lang="en-US" sz="1800" dirty="0"/>
          </a:p>
        </p:txBody>
      </p:sp>
      <p:sp>
        <p:nvSpPr>
          <p:cNvPr id="4" name="Slide Number Placeholder 3"/>
          <p:cNvSpPr>
            <a:spLocks noGrp="1"/>
          </p:cNvSpPr>
          <p:nvPr>
            <p:ph type="sldNum" sz="quarter" idx="12"/>
          </p:nvPr>
        </p:nvSpPr>
        <p:spPr/>
        <p:txBody>
          <a:bodyPr/>
          <a:lstStyle/>
          <a:p>
            <a:fld id="{0B434240-CDA1-42D8-8E7F-F171D9617B16}" type="slidenum">
              <a:rPr lang="en-US" smtClean="0"/>
              <a:t>9</a:t>
            </a:fld>
            <a:endParaRPr lang="en-US"/>
          </a:p>
        </p:txBody>
      </p:sp>
      <p:pic>
        <p:nvPicPr>
          <p:cNvPr id="6" name="Picture 5"/>
          <p:cNvPicPr>
            <a:picLocks noChangeAspect="1"/>
          </p:cNvPicPr>
          <p:nvPr/>
        </p:nvPicPr>
        <p:blipFill>
          <a:blip r:embed="rId5"/>
          <a:stretch>
            <a:fillRect/>
          </a:stretch>
        </p:blipFill>
        <p:spPr>
          <a:xfrm>
            <a:off x="279399" y="3791788"/>
            <a:ext cx="7414624" cy="2068457"/>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6"/>
          <a:stretch>
            <a:fillRect/>
          </a:stretch>
        </p:blipFill>
        <p:spPr>
          <a:xfrm>
            <a:off x="7994686" y="4336870"/>
            <a:ext cx="2647522" cy="1523376"/>
          </a:xfrm>
          <a:prstGeom prst="rect">
            <a:avLst/>
          </a:prstGeom>
          <a:effectLst>
            <a:outerShdw blurRad="63500" sx="102000" sy="102000" algn="ctr" rotWithShape="0">
              <a:prstClr val="black">
                <a:alpha val="40000"/>
              </a:prstClr>
            </a:outerShdw>
          </a:effectLst>
        </p:spPr>
      </p:pic>
      <p:sp>
        <p:nvSpPr>
          <p:cNvPr id="8" name="TextBox 7"/>
          <p:cNvSpPr txBox="1"/>
          <p:nvPr/>
        </p:nvSpPr>
        <p:spPr>
          <a:xfrm>
            <a:off x="7865831" y="3785511"/>
            <a:ext cx="2776378" cy="461665"/>
          </a:xfrm>
          <a:prstGeom prst="rect">
            <a:avLst/>
          </a:prstGeom>
          <a:noFill/>
        </p:spPr>
        <p:txBody>
          <a:bodyPr wrap="square" rtlCol="0">
            <a:spAutoFit/>
          </a:bodyPr>
          <a:lstStyle/>
          <a:p>
            <a:r>
              <a:rPr lang="en-US" sz="2400" dirty="0" smtClean="0"/>
              <a:t>Sample output:</a:t>
            </a:r>
            <a:endParaRPr lang="en-US" sz="2400" dirty="0"/>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14:trim st="1382"/>
                </p14:media>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9852755"/>
      </p:ext>
    </p:extLst>
  </p:cSld>
  <p:clrMapOvr>
    <a:masterClrMapping/>
  </p:clrMapOvr>
  <mc:AlternateContent xmlns:mc="http://schemas.openxmlformats.org/markup-compatibility/2006" xmlns:p14="http://schemas.microsoft.com/office/powerpoint/2010/main">
    <mc:Choice Requires="p14">
      <p:transition spd="slow" p14:dur="2000" advTm="114070"/>
    </mc:Choice>
    <mc:Fallback xmlns="">
      <p:transition spd="slow" advTm="114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20747</TotalTime>
  <Words>1851</Words>
  <Application>Microsoft Office PowerPoint</Application>
  <PresentationFormat>Widescreen</PresentationFormat>
  <Paragraphs>210</Paragraphs>
  <Slides>13</Slides>
  <Notes>13</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Bodoni MT</vt:lpstr>
      <vt:lpstr>Bookman Old Style</vt:lpstr>
      <vt:lpstr>Calibri</vt:lpstr>
      <vt:lpstr>Cambria</vt:lpstr>
      <vt:lpstr>Office Theme</vt:lpstr>
      <vt:lpstr>Fabric CNN Lab Activity</vt:lpstr>
      <vt:lpstr>Flowchart</vt:lpstr>
      <vt:lpstr>Tools</vt:lpstr>
      <vt:lpstr>Tools</vt:lpstr>
      <vt:lpstr>Step 0: import the required functions</vt:lpstr>
      <vt:lpstr>Step 1: load, preprocess, and split the data (please complete the code by filling the blanks)</vt:lpstr>
      <vt:lpstr>Step 2: build and compile the model</vt:lpstr>
      <vt:lpstr>Step 3: train the model  (please complete the code by filling the blanks)</vt:lpstr>
      <vt:lpstr>Step 4: Calculate F1-score based on argmax class selection (please complete the code by filling the blanks)</vt:lpstr>
      <vt:lpstr>Step 5: Calculate F1-scores in multiple thresholds</vt:lpstr>
      <vt:lpstr>Step 6: Select the best validation F1-score</vt:lpstr>
      <vt:lpstr>Step 7: Compare the testing results</vt:lpstr>
      <vt:lpstr>Submission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 Papers</dc:title>
  <dc:creator>anindita</dc:creator>
  <cp:lastModifiedBy>anindita</cp:lastModifiedBy>
  <cp:revision>175</cp:revision>
  <dcterms:created xsi:type="dcterms:W3CDTF">2021-04-18T06:38:06Z</dcterms:created>
  <dcterms:modified xsi:type="dcterms:W3CDTF">2022-02-10T05:12:09Z</dcterms:modified>
</cp:coreProperties>
</file>